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2.xml" ContentType="application/vnd.openxmlformats-officedocument.theme+xml"/>
  <Override PartName="/ppt/diagrams/layout2.xml" ContentType="application/vnd.openxmlformats-officedocument.drawingml.diagramLayout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2" r:id="rId1"/>
  </p:sldMasterIdLst>
  <p:notesMasterIdLst>
    <p:notesMasterId r:id="rId26"/>
  </p:notesMasterIdLst>
  <p:sldIdLst>
    <p:sldId id="257" r:id="rId2"/>
    <p:sldId id="265" r:id="rId3"/>
    <p:sldId id="419" r:id="rId4"/>
    <p:sldId id="420" r:id="rId5"/>
    <p:sldId id="469" r:id="rId6"/>
    <p:sldId id="427" r:id="rId7"/>
    <p:sldId id="468" r:id="rId8"/>
    <p:sldId id="471" r:id="rId9"/>
    <p:sldId id="414" r:id="rId10"/>
    <p:sldId id="472" r:id="rId11"/>
    <p:sldId id="474" r:id="rId12"/>
    <p:sldId id="473" r:id="rId13"/>
    <p:sldId id="483" r:id="rId14"/>
    <p:sldId id="475" r:id="rId15"/>
    <p:sldId id="476" r:id="rId16"/>
    <p:sldId id="479" r:id="rId17"/>
    <p:sldId id="425" r:id="rId18"/>
    <p:sldId id="481" r:id="rId19"/>
    <p:sldId id="482" r:id="rId20"/>
    <p:sldId id="484" r:id="rId21"/>
    <p:sldId id="485" r:id="rId22"/>
    <p:sldId id="486" r:id="rId23"/>
    <p:sldId id="480" r:id="rId24"/>
    <p:sldId id="41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CCCCFF"/>
    <a:srgbClr val="99CCFF"/>
    <a:srgbClr val="FFFF99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5" autoAdjust="0"/>
    <p:restoredTop sz="94343" autoAdjust="0"/>
  </p:normalViewPr>
  <p:slideViewPr>
    <p:cSldViewPr snapToGrid="0" showGuides="1">
      <p:cViewPr>
        <p:scale>
          <a:sx n="70" d="100"/>
          <a:sy n="70" d="100"/>
        </p:scale>
        <p:origin x="2184" y="92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13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05E09-1D6E-46CB-9BFF-66A15ED5A34B}" type="doc">
      <dgm:prSet loTypeId="urn:microsoft.com/office/officeart/2005/8/layout/radial4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23F47F43-51E5-4607-83E1-62EB1BD2D448}">
      <dgm:prSet phldrT="[Texte]"/>
      <dgm:spPr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1227AE2D-810C-4002-9452-8EF113845AFA}" type="parTrans" cxnId="{FFC15F4E-56F8-4126-82C7-C7525BF14CD1}">
      <dgm:prSet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EF51FBDE-DBF6-4CE4-BA59-7CF064F1C1AA}" type="sibTrans" cxnId="{FFC15F4E-56F8-4126-82C7-C7525BF14CD1}">
      <dgm:prSet/>
      <dgm:spPr/>
      <dgm:t>
        <a:bodyPr/>
        <a:lstStyle/>
        <a:p>
          <a:endParaRPr lang="fr-FR"/>
        </a:p>
      </dgm:t>
    </dgm:pt>
    <dgm:pt modelId="{06B65B25-4106-4FF2-8694-196829DC98FF}">
      <dgm:prSet phldrT="[Texte]"/>
      <dgm:spPr>
        <a:blipFill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F7095E38-04C4-4235-BB6E-77AC59A05AD2}" type="parTrans" cxnId="{28FFA72C-3E43-4E3D-8DCE-29B3021EF3AB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DC900744-6C9C-45C6-9975-930BCA7444EA}" type="sibTrans" cxnId="{28FFA72C-3E43-4E3D-8DCE-29B3021EF3AB}">
      <dgm:prSet/>
      <dgm:spPr/>
      <dgm:t>
        <a:bodyPr/>
        <a:lstStyle/>
        <a:p>
          <a:endParaRPr lang="fr-FR"/>
        </a:p>
      </dgm:t>
    </dgm:pt>
    <dgm:pt modelId="{C1F27254-349A-46F9-BF1A-30EF353EEA65}">
      <dgm:prSet phldrT="[Texte]"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3C071526-1B6E-4F39-B062-4CD7A312F909}" type="parTrans" cxnId="{CB7C4E74-6ED1-43A3-A94C-8F89E71E6466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05429272-B8E4-4D8F-8B43-C15A48E61593}" type="sibTrans" cxnId="{CB7C4E74-6ED1-43A3-A94C-8F89E71E6466}">
      <dgm:prSet/>
      <dgm:spPr/>
      <dgm:t>
        <a:bodyPr/>
        <a:lstStyle/>
        <a:p>
          <a:endParaRPr lang="fr-FR"/>
        </a:p>
      </dgm:t>
    </dgm:pt>
    <dgm:pt modelId="{D09CA489-5C1A-4FDC-98CC-2CB7312B4CEC}">
      <dgm:prSet phldrT="[Texte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800" dirty="0" smtClean="0"/>
            <a:t>Local IS 1</a:t>
          </a:r>
          <a:endParaRPr lang="fr-FR" sz="1800" dirty="0"/>
        </a:p>
      </dgm:t>
    </dgm:pt>
    <dgm:pt modelId="{10D7BDC2-F0C6-49EB-8CF2-887FF6CA5AAD}" type="sibTrans" cxnId="{E92A47FD-14A2-428C-AFF0-BB9782C45A5E}">
      <dgm:prSet/>
      <dgm:spPr/>
      <dgm:t>
        <a:bodyPr/>
        <a:lstStyle/>
        <a:p>
          <a:endParaRPr lang="fr-FR"/>
        </a:p>
      </dgm:t>
    </dgm:pt>
    <dgm:pt modelId="{BDD2D453-8BDD-49F6-825D-2C1A78A6D6A9}" type="parTrans" cxnId="{E92A47FD-14A2-428C-AFF0-BB9782C45A5E}">
      <dgm:prSet/>
      <dgm:spPr/>
      <dgm:t>
        <a:bodyPr/>
        <a:lstStyle/>
        <a:p>
          <a:endParaRPr lang="fr-FR"/>
        </a:p>
      </dgm:t>
    </dgm:pt>
    <dgm:pt modelId="{3ACABA4A-07E7-43C8-9C1F-3C3A45D7FF08}" type="pres">
      <dgm:prSet presAssocID="{D2D05E09-1D6E-46CB-9BFF-66A15ED5A3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3A77A4E-5674-4209-A8B1-2C039F7DD5CA}" type="pres">
      <dgm:prSet presAssocID="{D09CA489-5C1A-4FDC-98CC-2CB7312B4CEC}" presName="centerShape" presStyleLbl="node0" presStyleIdx="0" presStyleCnt="1" custRadScaleRad="161044" custRadScaleInc="-3045"/>
      <dgm:spPr/>
      <dgm:t>
        <a:bodyPr/>
        <a:lstStyle/>
        <a:p>
          <a:endParaRPr lang="fr-FR"/>
        </a:p>
      </dgm:t>
    </dgm:pt>
    <dgm:pt modelId="{06099F9F-201A-48BD-BBE3-CA7E8FD6B20B}" type="pres">
      <dgm:prSet presAssocID="{1227AE2D-810C-4002-9452-8EF113845AFA}" presName="parTrans" presStyleLbl="bgSibTrans2D1" presStyleIdx="0" presStyleCnt="3"/>
      <dgm:spPr/>
      <dgm:t>
        <a:bodyPr/>
        <a:lstStyle/>
        <a:p>
          <a:endParaRPr lang="fr-FR"/>
        </a:p>
      </dgm:t>
    </dgm:pt>
    <dgm:pt modelId="{4A9E741B-428B-450F-A964-85E4ECE020D7}" type="pres">
      <dgm:prSet presAssocID="{23F47F43-51E5-4607-83E1-62EB1BD2D44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0B8B74-4942-4F38-B087-2CB14C2BCE70}" type="pres">
      <dgm:prSet presAssocID="{F7095E38-04C4-4235-BB6E-77AC59A05AD2}" presName="parTrans" presStyleLbl="bgSibTrans2D1" presStyleIdx="1" presStyleCnt="3"/>
      <dgm:spPr/>
      <dgm:t>
        <a:bodyPr/>
        <a:lstStyle/>
        <a:p>
          <a:endParaRPr lang="fr-FR"/>
        </a:p>
      </dgm:t>
    </dgm:pt>
    <dgm:pt modelId="{5F597FDA-04A8-4F43-9685-65987A8C92A5}" type="pres">
      <dgm:prSet presAssocID="{06B65B25-4106-4FF2-8694-196829DC98FF}" presName="node" presStyleLbl="node1" presStyleIdx="1" presStyleCnt="3" custScaleX="91021" custScaleY="137961" custRadScaleRad="10072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A5DB366-5289-48B3-A461-E187D8D154BE}" type="pres">
      <dgm:prSet presAssocID="{3C071526-1B6E-4F39-B062-4CD7A312F909}" presName="parTrans" presStyleLbl="bgSibTrans2D1" presStyleIdx="2" presStyleCnt="3"/>
      <dgm:spPr/>
      <dgm:t>
        <a:bodyPr/>
        <a:lstStyle/>
        <a:p>
          <a:endParaRPr lang="fr-FR"/>
        </a:p>
      </dgm:t>
    </dgm:pt>
    <dgm:pt modelId="{9896C730-4878-48D8-AA32-1258D39BDC82}" type="pres">
      <dgm:prSet presAssocID="{C1F27254-349A-46F9-BF1A-30EF353EEA6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73F60F8-E6C0-4DEA-85D8-EB83D57AF919}" type="presOf" srcId="{23F47F43-51E5-4607-83E1-62EB1BD2D448}" destId="{4A9E741B-428B-450F-A964-85E4ECE020D7}" srcOrd="0" destOrd="0" presId="urn:microsoft.com/office/officeart/2005/8/layout/radial4"/>
    <dgm:cxn modelId="{E92A47FD-14A2-428C-AFF0-BB9782C45A5E}" srcId="{D2D05E09-1D6E-46CB-9BFF-66A15ED5A34B}" destId="{D09CA489-5C1A-4FDC-98CC-2CB7312B4CEC}" srcOrd="0" destOrd="0" parTransId="{BDD2D453-8BDD-49F6-825D-2C1A78A6D6A9}" sibTransId="{10D7BDC2-F0C6-49EB-8CF2-887FF6CA5AAD}"/>
    <dgm:cxn modelId="{C6930C82-FEC7-43B8-BCDB-609F832984B2}" type="presOf" srcId="{3C071526-1B6E-4F39-B062-4CD7A312F909}" destId="{EA5DB366-5289-48B3-A461-E187D8D154BE}" srcOrd="0" destOrd="0" presId="urn:microsoft.com/office/officeart/2005/8/layout/radial4"/>
    <dgm:cxn modelId="{51938860-5567-42DE-BFF5-A4FCE1576DC4}" type="presOf" srcId="{C1F27254-349A-46F9-BF1A-30EF353EEA65}" destId="{9896C730-4878-48D8-AA32-1258D39BDC82}" srcOrd="0" destOrd="0" presId="urn:microsoft.com/office/officeart/2005/8/layout/radial4"/>
    <dgm:cxn modelId="{6891B8A9-02B8-4244-9EA7-5675A2330E75}" type="presOf" srcId="{D09CA489-5C1A-4FDC-98CC-2CB7312B4CEC}" destId="{53A77A4E-5674-4209-A8B1-2C039F7DD5CA}" srcOrd="0" destOrd="0" presId="urn:microsoft.com/office/officeart/2005/8/layout/radial4"/>
    <dgm:cxn modelId="{28FFA72C-3E43-4E3D-8DCE-29B3021EF3AB}" srcId="{D09CA489-5C1A-4FDC-98CC-2CB7312B4CEC}" destId="{06B65B25-4106-4FF2-8694-196829DC98FF}" srcOrd="1" destOrd="0" parTransId="{F7095E38-04C4-4235-BB6E-77AC59A05AD2}" sibTransId="{DC900744-6C9C-45C6-9975-930BCA7444EA}"/>
    <dgm:cxn modelId="{6F81115A-6E96-4804-BD16-8E1FCB43656D}" type="presOf" srcId="{D2D05E09-1D6E-46CB-9BFF-66A15ED5A34B}" destId="{3ACABA4A-07E7-43C8-9C1F-3C3A45D7FF08}" srcOrd="0" destOrd="0" presId="urn:microsoft.com/office/officeart/2005/8/layout/radial4"/>
    <dgm:cxn modelId="{0FFBC537-D656-4281-B789-99AEA9ED5C75}" type="presOf" srcId="{06B65B25-4106-4FF2-8694-196829DC98FF}" destId="{5F597FDA-04A8-4F43-9685-65987A8C92A5}" srcOrd="0" destOrd="0" presId="urn:microsoft.com/office/officeart/2005/8/layout/radial4"/>
    <dgm:cxn modelId="{7879852A-5A23-4AA3-AC2F-0B534F5EB862}" type="presOf" srcId="{1227AE2D-810C-4002-9452-8EF113845AFA}" destId="{06099F9F-201A-48BD-BBE3-CA7E8FD6B20B}" srcOrd="0" destOrd="0" presId="urn:microsoft.com/office/officeart/2005/8/layout/radial4"/>
    <dgm:cxn modelId="{CB7C4E74-6ED1-43A3-A94C-8F89E71E6466}" srcId="{D09CA489-5C1A-4FDC-98CC-2CB7312B4CEC}" destId="{C1F27254-349A-46F9-BF1A-30EF353EEA65}" srcOrd="2" destOrd="0" parTransId="{3C071526-1B6E-4F39-B062-4CD7A312F909}" sibTransId="{05429272-B8E4-4D8F-8B43-C15A48E61593}"/>
    <dgm:cxn modelId="{FFC15F4E-56F8-4126-82C7-C7525BF14CD1}" srcId="{D09CA489-5C1A-4FDC-98CC-2CB7312B4CEC}" destId="{23F47F43-51E5-4607-83E1-62EB1BD2D448}" srcOrd="0" destOrd="0" parTransId="{1227AE2D-810C-4002-9452-8EF113845AFA}" sibTransId="{EF51FBDE-DBF6-4CE4-BA59-7CF064F1C1AA}"/>
    <dgm:cxn modelId="{7D46E86A-A4C1-4AAE-8DAB-C259B15F7D38}" type="presOf" srcId="{F7095E38-04C4-4235-BB6E-77AC59A05AD2}" destId="{A90B8B74-4942-4F38-B087-2CB14C2BCE70}" srcOrd="0" destOrd="0" presId="urn:microsoft.com/office/officeart/2005/8/layout/radial4"/>
    <dgm:cxn modelId="{8BC90EFE-C203-40F0-A716-6C03075BF748}" type="presParOf" srcId="{3ACABA4A-07E7-43C8-9C1F-3C3A45D7FF08}" destId="{53A77A4E-5674-4209-A8B1-2C039F7DD5CA}" srcOrd="0" destOrd="0" presId="urn:microsoft.com/office/officeart/2005/8/layout/radial4"/>
    <dgm:cxn modelId="{B56C9B50-2E05-4E50-AB4B-5B3DA229C0B4}" type="presParOf" srcId="{3ACABA4A-07E7-43C8-9C1F-3C3A45D7FF08}" destId="{06099F9F-201A-48BD-BBE3-CA7E8FD6B20B}" srcOrd="1" destOrd="0" presId="urn:microsoft.com/office/officeart/2005/8/layout/radial4"/>
    <dgm:cxn modelId="{3C4D6841-F628-47CE-B40E-34A97511B7F7}" type="presParOf" srcId="{3ACABA4A-07E7-43C8-9C1F-3C3A45D7FF08}" destId="{4A9E741B-428B-450F-A964-85E4ECE020D7}" srcOrd="2" destOrd="0" presId="urn:microsoft.com/office/officeart/2005/8/layout/radial4"/>
    <dgm:cxn modelId="{A3CB653F-891E-4C9B-A00C-CB8FF68DDC0C}" type="presParOf" srcId="{3ACABA4A-07E7-43C8-9C1F-3C3A45D7FF08}" destId="{A90B8B74-4942-4F38-B087-2CB14C2BCE70}" srcOrd="3" destOrd="0" presId="urn:microsoft.com/office/officeart/2005/8/layout/radial4"/>
    <dgm:cxn modelId="{0EE7EE4E-6691-49F4-A902-F4DE8E8E0947}" type="presParOf" srcId="{3ACABA4A-07E7-43C8-9C1F-3C3A45D7FF08}" destId="{5F597FDA-04A8-4F43-9685-65987A8C92A5}" srcOrd="4" destOrd="0" presId="urn:microsoft.com/office/officeart/2005/8/layout/radial4"/>
    <dgm:cxn modelId="{AEADBE08-9B91-4776-A409-8C18AF8DDD21}" type="presParOf" srcId="{3ACABA4A-07E7-43C8-9C1F-3C3A45D7FF08}" destId="{EA5DB366-5289-48B3-A461-E187D8D154BE}" srcOrd="5" destOrd="0" presId="urn:microsoft.com/office/officeart/2005/8/layout/radial4"/>
    <dgm:cxn modelId="{CCCDEA72-287C-4A0C-8373-515EC947F56A}" type="presParOf" srcId="{3ACABA4A-07E7-43C8-9C1F-3C3A45D7FF08}" destId="{9896C730-4878-48D8-AA32-1258D39BDC8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D05E09-1D6E-46CB-9BFF-66A15ED5A34B}" type="doc">
      <dgm:prSet loTypeId="urn:microsoft.com/office/officeart/2005/8/layout/radial4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23F47F43-51E5-4607-83E1-62EB1BD2D448}">
      <dgm:prSet phldrT="[Texte]"/>
      <dgm:spPr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1227AE2D-810C-4002-9452-8EF113845AFA}" type="parTrans" cxnId="{FFC15F4E-56F8-4126-82C7-C7525BF14CD1}">
      <dgm:prSet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EF51FBDE-DBF6-4CE4-BA59-7CF064F1C1AA}" type="sibTrans" cxnId="{FFC15F4E-56F8-4126-82C7-C7525BF14CD1}">
      <dgm:prSet/>
      <dgm:spPr/>
      <dgm:t>
        <a:bodyPr/>
        <a:lstStyle/>
        <a:p>
          <a:endParaRPr lang="fr-FR"/>
        </a:p>
      </dgm:t>
    </dgm:pt>
    <dgm:pt modelId="{06B65B25-4106-4FF2-8694-196829DC98FF}">
      <dgm:prSet phldrT="[Texte]"/>
      <dgm:spPr>
        <a:blipFill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F7095E38-04C4-4235-BB6E-77AC59A05AD2}" type="parTrans" cxnId="{28FFA72C-3E43-4E3D-8DCE-29B3021EF3AB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DC900744-6C9C-45C6-9975-930BCA7444EA}" type="sibTrans" cxnId="{28FFA72C-3E43-4E3D-8DCE-29B3021EF3AB}">
      <dgm:prSet/>
      <dgm:spPr/>
      <dgm:t>
        <a:bodyPr/>
        <a:lstStyle/>
        <a:p>
          <a:endParaRPr lang="fr-FR"/>
        </a:p>
      </dgm:t>
    </dgm:pt>
    <dgm:pt modelId="{C1F27254-349A-46F9-BF1A-30EF353EEA65}">
      <dgm:prSet phldrT="[Texte]"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3C071526-1B6E-4F39-B062-4CD7A312F909}" type="parTrans" cxnId="{CB7C4E74-6ED1-43A3-A94C-8F89E71E6466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05429272-B8E4-4D8F-8B43-C15A48E61593}" type="sibTrans" cxnId="{CB7C4E74-6ED1-43A3-A94C-8F89E71E6466}">
      <dgm:prSet/>
      <dgm:spPr/>
      <dgm:t>
        <a:bodyPr/>
        <a:lstStyle/>
        <a:p>
          <a:endParaRPr lang="fr-FR"/>
        </a:p>
      </dgm:t>
    </dgm:pt>
    <dgm:pt modelId="{D09CA489-5C1A-4FDC-98CC-2CB7312B4CEC}">
      <dgm:prSet phldrT="[Texte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1800" dirty="0" smtClean="0"/>
            <a:t>Local IS 2</a:t>
          </a:r>
          <a:endParaRPr lang="fr-FR" sz="1800" dirty="0"/>
        </a:p>
      </dgm:t>
    </dgm:pt>
    <dgm:pt modelId="{10D7BDC2-F0C6-49EB-8CF2-887FF6CA5AAD}" type="sibTrans" cxnId="{E92A47FD-14A2-428C-AFF0-BB9782C45A5E}">
      <dgm:prSet/>
      <dgm:spPr/>
      <dgm:t>
        <a:bodyPr/>
        <a:lstStyle/>
        <a:p>
          <a:endParaRPr lang="fr-FR"/>
        </a:p>
      </dgm:t>
    </dgm:pt>
    <dgm:pt modelId="{BDD2D453-8BDD-49F6-825D-2C1A78A6D6A9}" type="parTrans" cxnId="{E92A47FD-14A2-428C-AFF0-BB9782C45A5E}">
      <dgm:prSet/>
      <dgm:spPr/>
      <dgm:t>
        <a:bodyPr/>
        <a:lstStyle/>
        <a:p>
          <a:endParaRPr lang="fr-FR"/>
        </a:p>
      </dgm:t>
    </dgm:pt>
    <dgm:pt modelId="{3ACABA4A-07E7-43C8-9C1F-3C3A45D7FF08}" type="pres">
      <dgm:prSet presAssocID="{D2D05E09-1D6E-46CB-9BFF-66A15ED5A34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3A77A4E-5674-4209-A8B1-2C039F7DD5CA}" type="pres">
      <dgm:prSet presAssocID="{D09CA489-5C1A-4FDC-98CC-2CB7312B4CEC}" presName="centerShape" presStyleLbl="node0" presStyleIdx="0" presStyleCnt="1" custScaleX="104339" custRadScaleRad="161044" custRadScaleInc="-3045"/>
      <dgm:spPr/>
      <dgm:t>
        <a:bodyPr/>
        <a:lstStyle/>
        <a:p>
          <a:endParaRPr lang="fr-FR"/>
        </a:p>
      </dgm:t>
    </dgm:pt>
    <dgm:pt modelId="{06099F9F-201A-48BD-BBE3-CA7E8FD6B20B}" type="pres">
      <dgm:prSet presAssocID="{1227AE2D-810C-4002-9452-8EF113845AFA}" presName="parTrans" presStyleLbl="bgSibTrans2D1" presStyleIdx="0" presStyleCnt="3"/>
      <dgm:spPr/>
      <dgm:t>
        <a:bodyPr/>
        <a:lstStyle/>
        <a:p>
          <a:endParaRPr lang="fr-FR"/>
        </a:p>
      </dgm:t>
    </dgm:pt>
    <dgm:pt modelId="{4A9E741B-428B-450F-A964-85E4ECE020D7}" type="pres">
      <dgm:prSet presAssocID="{23F47F43-51E5-4607-83E1-62EB1BD2D44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90B8B74-4942-4F38-B087-2CB14C2BCE70}" type="pres">
      <dgm:prSet presAssocID="{F7095E38-04C4-4235-BB6E-77AC59A05AD2}" presName="parTrans" presStyleLbl="bgSibTrans2D1" presStyleIdx="1" presStyleCnt="3"/>
      <dgm:spPr/>
      <dgm:t>
        <a:bodyPr/>
        <a:lstStyle/>
        <a:p>
          <a:endParaRPr lang="fr-FR"/>
        </a:p>
      </dgm:t>
    </dgm:pt>
    <dgm:pt modelId="{5F597FDA-04A8-4F43-9685-65987A8C92A5}" type="pres">
      <dgm:prSet presAssocID="{06B65B25-4106-4FF2-8694-196829DC98FF}" presName="node" presStyleLbl="node1" presStyleIdx="1" presStyleCnt="3" custScaleX="91021" custScaleY="137961" custRadScaleRad="10072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A5DB366-5289-48B3-A461-E187D8D154BE}" type="pres">
      <dgm:prSet presAssocID="{3C071526-1B6E-4F39-B062-4CD7A312F909}" presName="parTrans" presStyleLbl="bgSibTrans2D1" presStyleIdx="2" presStyleCnt="3"/>
      <dgm:spPr/>
      <dgm:t>
        <a:bodyPr/>
        <a:lstStyle/>
        <a:p>
          <a:endParaRPr lang="fr-FR"/>
        </a:p>
      </dgm:t>
    </dgm:pt>
    <dgm:pt modelId="{9896C730-4878-48D8-AA32-1258D39BDC82}" type="pres">
      <dgm:prSet presAssocID="{C1F27254-349A-46F9-BF1A-30EF353EEA6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73F60F8-E6C0-4DEA-85D8-EB83D57AF919}" type="presOf" srcId="{23F47F43-51E5-4607-83E1-62EB1BD2D448}" destId="{4A9E741B-428B-450F-A964-85E4ECE020D7}" srcOrd="0" destOrd="0" presId="urn:microsoft.com/office/officeart/2005/8/layout/radial4"/>
    <dgm:cxn modelId="{E92A47FD-14A2-428C-AFF0-BB9782C45A5E}" srcId="{D2D05E09-1D6E-46CB-9BFF-66A15ED5A34B}" destId="{D09CA489-5C1A-4FDC-98CC-2CB7312B4CEC}" srcOrd="0" destOrd="0" parTransId="{BDD2D453-8BDD-49F6-825D-2C1A78A6D6A9}" sibTransId="{10D7BDC2-F0C6-49EB-8CF2-887FF6CA5AAD}"/>
    <dgm:cxn modelId="{C6930C82-FEC7-43B8-BCDB-609F832984B2}" type="presOf" srcId="{3C071526-1B6E-4F39-B062-4CD7A312F909}" destId="{EA5DB366-5289-48B3-A461-E187D8D154BE}" srcOrd="0" destOrd="0" presId="urn:microsoft.com/office/officeart/2005/8/layout/radial4"/>
    <dgm:cxn modelId="{51938860-5567-42DE-BFF5-A4FCE1576DC4}" type="presOf" srcId="{C1F27254-349A-46F9-BF1A-30EF353EEA65}" destId="{9896C730-4878-48D8-AA32-1258D39BDC82}" srcOrd="0" destOrd="0" presId="urn:microsoft.com/office/officeart/2005/8/layout/radial4"/>
    <dgm:cxn modelId="{6891B8A9-02B8-4244-9EA7-5675A2330E75}" type="presOf" srcId="{D09CA489-5C1A-4FDC-98CC-2CB7312B4CEC}" destId="{53A77A4E-5674-4209-A8B1-2C039F7DD5CA}" srcOrd="0" destOrd="0" presId="urn:microsoft.com/office/officeart/2005/8/layout/radial4"/>
    <dgm:cxn modelId="{28FFA72C-3E43-4E3D-8DCE-29B3021EF3AB}" srcId="{D09CA489-5C1A-4FDC-98CC-2CB7312B4CEC}" destId="{06B65B25-4106-4FF2-8694-196829DC98FF}" srcOrd="1" destOrd="0" parTransId="{F7095E38-04C4-4235-BB6E-77AC59A05AD2}" sibTransId="{DC900744-6C9C-45C6-9975-930BCA7444EA}"/>
    <dgm:cxn modelId="{6F81115A-6E96-4804-BD16-8E1FCB43656D}" type="presOf" srcId="{D2D05E09-1D6E-46CB-9BFF-66A15ED5A34B}" destId="{3ACABA4A-07E7-43C8-9C1F-3C3A45D7FF08}" srcOrd="0" destOrd="0" presId="urn:microsoft.com/office/officeart/2005/8/layout/radial4"/>
    <dgm:cxn modelId="{0FFBC537-D656-4281-B789-99AEA9ED5C75}" type="presOf" srcId="{06B65B25-4106-4FF2-8694-196829DC98FF}" destId="{5F597FDA-04A8-4F43-9685-65987A8C92A5}" srcOrd="0" destOrd="0" presId="urn:microsoft.com/office/officeart/2005/8/layout/radial4"/>
    <dgm:cxn modelId="{7879852A-5A23-4AA3-AC2F-0B534F5EB862}" type="presOf" srcId="{1227AE2D-810C-4002-9452-8EF113845AFA}" destId="{06099F9F-201A-48BD-BBE3-CA7E8FD6B20B}" srcOrd="0" destOrd="0" presId="urn:microsoft.com/office/officeart/2005/8/layout/radial4"/>
    <dgm:cxn modelId="{CB7C4E74-6ED1-43A3-A94C-8F89E71E6466}" srcId="{D09CA489-5C1A-4FDC-98CC-2CB7312B4CEC}" destId="{C1F27254-349A-46F9-BF1A-30EF353EEA65}" srcOrd="2" destOrd="0" parTransId="{3C071526-1B6E-4F39-B062-4CD7A312F909}" sibTransId="{05429272-B8E4-4D8F-8B43-C15A48E61593}"/>
    <dgm:cxn modelId="{FFC15F4E-56F8-4126-82C7-C7525BF14CD1}" srcId="{D09CA489-5C1A-4FDC-98CC-2CB7312B4CEC}" destId="{23F47F43-51E5-4607-83E1-62EB1BD2D448}" srcOrd="0" destOrd="0" parTransId="{1227AE2D-810C-4002-9452-8EF113845AFA}" sibTransId="{EF51FBDE-DBF6-4CE4-BA59-7CF064F1C1AA}"/>
    <dgm:cxn modelId="{7D46E86A-A4C1-4AAE-8DAB-C259B15F7D38}" type="presOf" srcId="{F7095E38-04C4-4235-BB6E-77AC59A05AD2}" destId="{A90B8B74-4942-4F38-B087-2CB14C2BCE70}" srcOrd="0" destOrd="0" presId="urn:microsoft.com/office/officeart/2005/8/layout/radial4"/>
    <dgm:cxn modelId="{8BC90EFE-C203-40F0-A716-6C03075BF748}" type="presParOf" srcId="{3ACABA4A-07E7-43C8-9C1F-3C3A45D7FF08}" destId="{53A77A4E-5674-4209-A8B1-2C039F7DD5CA}" srcOrd="0" destOrd="0" presId="urn:microsoft.com/office/officeart/2005/8/layout/radial4"/>
    <dgm:cxn modelId="{B56C9B50-2E05-4E50-AB4B-5B3DA229C0B4}" type="presParOf" srcId="{3ACABA4A-07E7-43C8-9C1F-3C3A45D7FF08}" destId="{06099F9F-201A-48BD-BBE3-CA7E8FD6B20B}" srcOrd="1" destOrd="0" presId="urn:microsoft.com/office/officeart/2005/8/layout/radial4"/>
    <dgm:cxn modelId="{3C4D6841-F628-47CE-B40E-34A97511B7F7}" type="presParOf" srcId="{3ACABA4A-07E7-43C8-9C1F-3C3A45D7FF08}" destId="{4A9E741B-428B-450F-A964-85E4ECE020D7}" srcOrd="2" destOrd="0" presId="urn:microsoft.com/office/officeart/2005/8/layout/radial4"/>
    <dgm:cxn modelId="{A3CB653F-891E-4C9B-A00C-CB8FF68DDC0C}" type="presParOf" srcId="{3ACABA4A-07E7-43C8-9C1F-3C3A45D7FF08}" destId="{A90B8B74-4942-4F38-B087-2CB14C2BCE70}" srcOrd="3" destOrd="0" presId="urn:microsoft.com/office/officeart/2005/8/layout/radial4"/>
    <dgm:cxn modelId="{0EE7EE4E-6691-49F4-A902-F4DE8E8E0947}" type="presParOf" srcId="{3ACABA4A-07E7-43C8-9C1F-3C3A45D7FF08}" destId="{5F597FDA-04A8-4F43-9685-65987A8C92A5}" srcOrd="4" destOrd="0" presId="urn:microsoft.com/office/officeart/2005/8/layout/radial4"/>
    <dgm:cxn modelId="{AEADBE08-9B91-4776-A409-8C18AF8DDD21}" type="presParOf" srcId="{3ACABA4A-07E7-43C8-9C1F-3C3A45D7FF08}" destId="{EA5DB366-5289-48B3-A461-E187D8D154BE}" srcOrd="5" destOrd="0" presId="urn:microsoft.com/office/officeart/2005/8/layout/radial4"/>
    <dgm:cxn modelId="{CCCDEA72-287C-4A0C-8373-515EC947F56A}" type="presParOf" srcId="{3ACABA4A-07E7-43C8-9C1F-3C3A45D7FF08}" destId="{9896C730-4878-48D8-AA32-1258D39BDC8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77A4E-5674-4209-A8B1-2C039F7DD5CA}">
      <dsp:nvSpPr>
        <dsp:cNvPr id="0" name=""/>
        <dsp:cNvSpPr/>
      </dsp:nvSpPr>
      <dsp:spPr>
        <a:xfrm>
          <a:off x="1118062" y="1675299"/>
          <a:ext cx="1031272" cy="1031272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Local IS 1</a:t>
          </a:r>
          <a:endParaRPr lang="fr-FR" sz="1800" kern="1200" dirty="0"/>
        </a:p>
      </dsp:txBody>
      <dsp:txXfrm>
        <a:off x="1269088" y="1826325"/>
        <a:ext cx="729220" cy="729220"/>
      </dsp:txXfrm>
    </dsp:sp>
    <dsp:sp modelId="{06099F9F-201A-48BD-BBE3-CA7E8FD6B20B}">
      <dsp:nvSpPr>
        <dsp:cNvPr id="0" name=""/>
        <dsp:cNvSpPr/>
      </dsp:nvSpPr>
      <dsp:spPr>
        <a:xfrm rot="12900000">
          <a:off x="415020" y="1481886"/>
          <a:ext cx="831854" cy="293912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</dsp:sp>
    <dsp:sp modelId="{4A9E741B-428B-450F-A964-85E4ECE020D7}">
      <dsp:nvSpPr>
        <dsp:cNvPr id="0" name=""/>
        <dsp:cNvSpPr/>
      </dsp:nvSpPr>
      <dsp:spPr>
        <a:xfrm>
          <a:off x="385" y="998393"/>
          <a:ext cx="979708" cy="78376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 smtClean="0"/>
            <a:t> </a:t>
          </a:r>
          <a:endParaRPr lang="fr-FR" sz="4100" kern="1200" dirty="0"/>
        </a:p>
      </dsp:txBody>
      <dsp:txXfrm>
        <a:off x="23341" y="1021349"/>
        <a:ext cx="933796" cy="737854"/>
      </dsp:txXfrm>
    </dsp:sp>
    <dsp:sp modelId="{A90B8B74-4942-4F38-B087-2CB14C2BCE70}">
      <dsp:nvSpPr>
        <dsp:cNvPr id="0" name=""/>
        <dsp:cNvSpPr/>
      </dsp:nvSpPr>
      <dsp:spPr>
        <a:xfrm rot="16200000">
          <a:off x="1213015" y="1058691"/>
          <a:ext cx="841365" cy="293912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5F597FDA-04A8-4F43-9685-65987A8C92A5}">
      <dsp:nvSpPr>
        <dsp:cNvPr id="0" name=""/>
        <dsp:cNvSpPr/>
      </dsp:nvSpPr>
      <dsp:spPr>
        <a:xfrm>
          <a:off x="1187828" y="244319"/>
          <a:ext cx="891740" cy="108129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 smtClean="0"/>
            <a:t> </a:t>
          </a:r>
          <a:endParaRPr lang="fr-FR" sz="4100" kern="1200" dirty="0"/>
        </a:p>
      </dsp:txBody>
      <dsp:txXfrm>
        <a:off x="1213946" y="270437"/>
        <a:ext cx="839504" cy="1029056"/>
      </dsp:txXfrm>
    </dsp:sp>
    <dsp:sp modelId="{EA5DB366-5289-48B3-A461-E187D8D154BE}">
      <dsp:nvSpPr>
        <dsp:cNvPr id="0" name=""/>
        <dsp:cNvSpPr/>
      </dsp:nvSpPr>
      <dsp:spPr>
        <a:xfrm rot="19500000">
          <a:off x="2020522" y="1481886"/>
          <a:ext cx="831854" cy="293912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9896C730-4878-48D8-AA32-1258D39BDC82}">
      <dsp:nvSpPr>
        <dsp:cNvPr id="0" name=""/>
        <dsp:cNvSpPr/>
      </dsp:nvSpPr>
      <dsp:spPr>
        <a:xfrm>
          <a:off x="2287302" y="998393"/>
          <a:ext cx="979708" cy="78376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 smtClean="0"/>
            <a:t> </a:t>
          </a:r>
          <a:endParaRPr lang="fr-FR" sz="4100" kern="1200" dirty="0"/>
        </a:p>
      </dsp:txBody>
      <dsp:txXfrm>
        <a:off x="2310258" y="1021349"/>
        <a:ext cx="933796" cy="737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77A4E-5674-4209-A8B1-2C039F7DD5CA}">
      <dsp:nvSpPr>
        <dsp:cNvPr id="0" name=""/>
        <dsp:cNvSpPr/>
      </dsp:nvSpPr>
      <dsp:spPr>
        <a:xfrm>
          <a:off x="1085678" y="1569189"/>
          <a:ext cx="1066188" cy="1021850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Local IS 2</a:t>
          </a:r>
          <a:endParaRPr lang="fr-FR" sz="1800" kern="1200" dirty="0"/>
        </a:p>
      </dsp:txBody>
      <dsp:txXfrm>
        <a:off x="1241818" y="1718835"/>
        <a:ext cx="753908" cy="722558"/>
      </dsp:txXfrm>
    </dsp:sp>
    <dsp:sp modelId="{06099F9F-201A-48BD-BBE3-CA7E8FD6B20B}">
      <dsp:nvSpPr>
        <dsp:cNvPr id="0" name=""/>
        <dsp:cNvSpPr/>
      </dsp:nvSpPr>
      <dsp:spPr>
        <a:xfrm rot="12900000">
          <a:off x="414443" y="1374257"/>
          <a:ext cx="808436" cy="291227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</dsp:sp>
    <dsp:sp modelId="{4A9E741B-428B-450F-A964-85E4ECE020D7}">
      <dsp:nvSpPr>
        <dsp:cNvPr id="0" name=""/>
        <dsp:cNvSpPr/>
      </dsp:nvSpPr>
      <dsp:spPr>
        <a:xfrm>
          <a:off x="2166" y="899718"/>
          <a:ext cx="970757" cy="7766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 smtClean="0"/>
            <a:t> </a:t>
          </a:r>
          <a:endParaRPr lang="fr-FR" sz="4100" kern="1200" dirty="0"/>
        </a:p>
      </dsp:txBody>
      <dsp:txXfrm>
        <a:off x="24912" y="922464"/>
        <a:ext cx="925265" cy="731114"/>
      </dsp:txXfrm>
    </dsp:sp>
    <dsp:sp modelId="{A90B8B74-4942-4F38-B087-2CB14C2BCE70}">
      <dsp:nvSpPr>
        <dsp:cNvPr id="0" name=""/>
        <dsp:cNvSpPr/>
      </dsp:nvSpPr>
      <dsp:spPr>
        <a:xfrm rot="16200000">
          <a:off x="1202970" y="959373"/>
          <a:ext cx="831604" cy="291227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5F597FDA-04A8-4F43-9685-65987A8C92A5}">
      <dsp:nvSpPr>
        <dsp:cNvPr id="0" name=""/>
        <dsp:cNvSpPr/>
      </dsp:nvSpPr>
      <dsp:spPr>
        <a:xfrm>
          <a:off x="1176975" y="153478"/>
          <a:ext cx="883593" cy="107141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 smtClean="0"/>
            <a:t> </a:t>
          </a:r>
          <a:endParaRPr lang="fr-FR" sz="4100" kern="1200" dirty="0"/>
        </a:p>
      </dsp:txBody>
      <dsp:txXfrm>
        <a:off x="1202855" y="179358"/>
        <a:ext cx="831833" cy="1019653"/>
      </dsp:txXfrm>
    </dsp:sp>
    <dsp:sp modelId="{EA5DB366-5289-48B3-A461-E187D8D154BE}">
      <dsp:nvSpPr>
        <dsp:cNvPr id="0" name=""/>
        <dsp:cNvSpPr/>
      </dsp:nvSpPr>
      <dsp:spPr>
        <a:xfrm rot="19500000">
          <a:off x="2014665" y="1374257"/>
          <a:ext cx="808436" cy="291227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</dsp:sp>
    <dsp:sp modelId="{9896C730-4878-48D8-AA32-1258D39BDC82}">
      <dsp:nvSpPr>
        <dsp:cNvPr id="0" name=""/>
        <dsp:cNvSpPr/>
      </dsp:nvSpPr>
      <dsp:spPr>
        <a:xfrm>
          <a:off x="2264620" y="899718"/>
          <a:ext cx="970757" cy="7766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 smtClean="0"/>
            <a:t> </a:t>
          </a:r>
          <a:endParaRPr lang="fr-FR" sz="4100" kern="1200" dirty="0"/>
        </a:p>
      </dsp:txBody>
      <dsp:txXfrm>
        <a:off x="2287366" y="922464"/>
        <a:ext cx="925265" cy="731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75D86-371E-4C93-A2BF-2DB4E22DE2FB}" type="datetimeFigureOut">
              <a:rPr lang="fr-FR" smtClean="0"/>
              <a:t>25/04/2019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97B5D-0D66-4940-A810-5D8F2907615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600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Avantages architecture 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facilite gestion quotidienne RBF en local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tampon entre acquisition et valorisation 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données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finalisées (curation manuelle)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n’a pas vocation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à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remonter dans SI global (stockage matériel,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ITK …)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6FA81-A01D-4760-B9C2-E02B83AFBA90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406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E99C9-B4AC-49F9-A140-A7AA5F09969E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705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E99C9-B4AC-49F9-A140-A7AA5F09969E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87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 cstate="print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6195" y="1196753"/>
            <a:ext cx="9499612" cy="1470025"/>
          </a:xfrm>
          <a:noFill/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2708920"/>
            <a:ext cx="8534400" cy="1752600"/>
          </a:xfrm>
        </p:spPr>
        <p:txBody>
          <a:bodyPr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fr-FR" sz="25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charset="-128"/>
                <a:cs typeface="ＭＳ Ｐゴシック" charset="-128"/>
                <a:sym typeface="Symbol" charset="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0" y="6133611"/>
            <a:ext cx="12192000" cy="737601"/>
            <a:chOff x="0" y="6133611"/>
            <a:chExt cx="12192000" cy="73760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6178516"/>
              <a:ext cx="12192000" cy="692696"/>
            </a:xfrm>
            <a:prstGeom prst="rect">
              <a:avLst/>
            </a:prstGeom>
            <a:solidFill>
              <a:srgbClr val="6F9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dirty="0"/>
            </a:p>
          </p:txBody>
        </p:sp>
        <p:pic>
          <p:nvPicPr>
            <p:cNvPr id="12" name="Image 1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6313007"/>
              <a:ext cx="1080000" cy="44722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0" y="6133611"/>
              <a:ext cx="1403648" cy="45719"/>
            </a:xfrm>
            <a:prstGeom prst="rect">
              <a:avLst/>
            </a:prstGeom>
            <a:solidFill>
              <a:srgbClr val="C5D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dirty="0"/>
            </a:p>
          </p:txBody>
        </p:sp>
        <p:pic>
          <p:nvPicPr>
            <p:cNvPr id="14" name="Image 13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6389873"/>
              <a:ext cx="648072" cy="312534"/>
            </a:xfrm>
            <a:prstGeom prst="rect">
              <a:avLst/>
            </a:prstGeom>
            <a:solidFill>
              <a:srgbClr val="6F9D20"/>
            </a:solidFill>
          </p:spPr>
        </p:pic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304" y="6247060"/>
            <a:ext cx="798685" cy="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51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445" y="1916833"/>
            <a:ext cx="10363200" cy="648072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07436" y="3429000"/>
            <a:ext cx="10561173" cy="2592288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6" name="Picture 2" descr="http://www.meteocity.com/medias/photos/tourism/banniere/foret-tronc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140" y="2374404"/>
            <a:ext cx="9559718" cy="15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159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/>
            </a:lvl1pPr>
            <a:lvl2pPr marL="557213" indent="-214313">
              <a:buFont typeface="Arial" panose="020B0604020202020204" pitchFamily="34" charset="0"/>
              <a:buChar char="•"/>
              <a:defRPr lang="fr-FR" sz="2000" b="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857250" indent="-171450">
              <a:buFont typeface="Wingdings 3" panose="05040102010807070707" pitchFamily="18" charset="2"/>
              <a:buChar char=""/>
              <a:defRPr lang="fr-FR" sz="1600" b="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>
              <a:defRPr lang="fr-FR" sz="1400" b="1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>
              <a:defRPr lang="fr-FR" sz="1400" b="1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6872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146412"/>
            <a:ext cx="5384800" cy="497975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146413"/>
            <a:ext cx="5384800" cy="497975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9901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207564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dirty="0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1874622"/>
            <a:ext cx="5386917" cy="425154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9" y="1207564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874622"/>
            <a:ext cx="5389033" cy="425154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3358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248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977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6329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dirty="0" smtClean="0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563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255575" y="0"/>
            <a:ext cx="7968885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5361" y="1124747"/>
            <a:ext cx="11617291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marL="557213" lvl="1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45000"/>
              <a:buFont typeface="Wingdings" pitchFamily="2" charset="2"/>
              <a:buChar char="u"/>
            </a:pPr>
            <a:r>
              <a:rPr lang="fr-FR" dirty="0" smtClean="0"/>
              <a:t>Deuxième niveau</a:t>
            </a:r>
          </a:p>
          <a:p>
            <a:pPr marL="857250" lvl="2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50000"/>
              <a:buFont typeface="Wingdings" pitchFamily="2" charset="2"/>
              <a:buChar char="n"/>
            </a:pPr>
            <a:r>
              <a:rPr lang="fr-FR" dirty="0" smtClean="0"/>
              <a:t>Troisième niveau</a:t>
            </a:r>
          </a:p>
          <a:p>
            <a:pPr marL="1171575" lvl="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80000"/>
              <a:buFont typeface="Wingdings" pitchFamily="2" charset="2"/>
              <a:buChar char="«"/>
            </a:pPr>
            <a:r>
              <a:rPr lang="fr-FR" dirty="0" smtClean="0"/>
              <a:t>Quatrième niveau</a:t>
            </a:r>
          </a:p>
          <a:p>
            <a:pPr marL="1485900" lvl="4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Char char="•"/>
            </a:pPr>
            <a:r>
              <a:rPr lang="fr-FR" dirty="0" smtClean="0"/>
              <a:t>Cinquième niveau</a:t>
            </a:r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0" y="6133611"/>
            <a:ext cx="12192000" cy="737601"/>
            <a:chOff x="0" y="6133611"/>
            <a:chExt cx="12192000" cy="737601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6178516"/>
              <a:ext cx="12192000" cy="692696"/>
            </a:xfrm>
            <a:prstGeom prst="rect">
              <a:avLst/>
            </a:prstGeom>
            <a:solidFill>
              <a:srgbClr val="6F9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dirty="0"/>
            </a:p>
          </p:txBody>
        </p:sp>
        <p:sp>
          <p:nvSpPr>
            <p:cNvPr id="20" name="ZoneTexte 19"/>
            <p:cNvSpPr txBox="1"/>
            <p:nvPr userDrawn="1"/>
          </p:nvSpPr>
          <p:spPr>
            <a:xfrm>
              <a:off x="1422031" y="6392268"/>
              <a:ext cx="413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baseline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Anne-Françoise Adam-Blondon &amp; Célia Michotey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b="1" kern="1200" dirty="0" smtClean="0">
                  <a:solidFill>
                    <a:srgbClr val="FFC000"/>
                  </a:solidFill>
                  <a:latin typeface="Arial" pitchFamily="34" charset="0"/>
                  <a:ea typeface="+mn-ea"/>
                  <a:cs typeface="Arial" pitchFamily="34" charset="0"/>
                </a:rPr>
                <a:t>Workshop on phenotyping standards – Use Cases</a:t>
              </a:r>
              <a:endParaRPr lang="fr-FR" sz="800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1" name="Image 20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6313007"/>
              <a:ext cx="1080000" cy="44722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 userDrawn="1"/>
          </p:nvSpPr>
          <p:spPr>
            <a:xfrm>
              <a:off x="0" y="6133611"/>
              <a:ext cx="1403648" cy="45719"/>
            </a:xfrm>
            <a:prstGeom prst="rect">
              <a:avLst/>
            </a:prstGeom>
            <a:solidFill>
              <a:srgbClr val="C5D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dirty="0"/>
            </a:p>
          </p:txBody>
        </p:sp>
      </p:grpSp>
      <p:sp>
        <p:nvSpPr>
          <p:cNvPr id="2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053857" y="6492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3409"/>
            <a:ext cx="1146635" cy="8083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283" y="83409"/>
            <a:ext cx="1116435" cy="8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4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800" rtl="0" eaLnBrk="1" latinLnBrk="0" hangingPunct="1">
        <a:spcBef>
          <a:spcPct val="0"/>
        </a:spcBef>
        <a:buNone/>
        <a:defRPr lang="fr-FR" sz="3200" b="1" kern="1200" dirty="0" smtClean="0">
          <a:solidFill>
            <a:srgbClr val="3366FF"/>
          </a:solidFill>
          <a:latin typeface="+mj-lt"/>
          <a:ea typeface="ＭＳ Ｐゴシック" charset="-128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lang="fr-FR" sz="2400" kern="1200" dirty="0" smtClean="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lang="fr-FR" sz="2000" b="0" kern="1200" dirty="0" smtClean="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fr-FR" sz="1600" b="0" kern="1200" dirty="0" smtClean="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lang="fr-FR" sz="1400" b="1" kern="1200" dirty="0" smtClean="0">
          <a:solidFill>
            <a:schemeClr val="bg1">
              <a:lumMod val="50000"/>
            </a:schemeClr>
          </a:solidFill>
          <a:latin typeface="+mn-lt"/>
          <a:ea typeface="ＭＳ Ｐゴシック" charset="-128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lang="fr-FR" sz="1400" b="1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ＭＳ Ｐゴシック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urgi.versailles.inra.fr/data-discovery-be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rgi.versailles.inra.fr/data-discovery-beta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urgi.versailles.inra.fr/wheatis-beta/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urgi.versailles.inra.fr/rare-beta/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urgi.versailles.inra.fr/data-discovery-beta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rgi.versailles.inra.fr/gpds/" TargetMode="External"/><Relationship Id="rId2" Type="http://schemas.openxmlformats.org/officeDocument/2006/relationships/hyperlink" Target="https://brapi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hyperlink" Target="http://brapi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gif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30.png"/><Relationship Id="rId12" Type="http://schemas.openxmlformats.org/officeDocument/2006/relationships/hyperlink" Target="http://www.fao.or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35.jpeg"/><Relationship Id="rId14" Type="http://schemas.openxmlformats.org/officeDocument/2006/relationships/hyperlink" Target="http://www.bioversityinternational.org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www.fao.org/" TargetMode="External"/><Relationship Id="rId18" Type="http://schemas.openxmlformats.org/officeDocument/2006/relationships/image" Target="../media/image65.jpe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5" Type="http://schemas.openxmlformats.org/officeDocument/2006/relationships/hyperlink" Target="http://www.bioversityinternational.org/" TargetMode="External"/><Relationship Id="rId10" Type="http://schemas.openxmlformats.org/officeDocument/2006/relationships/image" Target="../media/image35.jpeg"/><Relationship Id="rId4" Type="http://schemas.openxmlformats.org/officeDocument/2006/relationships/image" Target="../media/image36.png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rgi.versailles.inra.fr/gpds" TargetMode="Externa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rgi.versailles.inra.fr/gpds" TargetMode="Externa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hyperlink" Target="https://urgi.versailles.inra.fr/gpds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8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api.org/brapps" TargetMode="External"/><Relationship Id="rId2" Type="http://schemas.openxmlformats.org/officeDocument/2006/relationships/hyperlink" Target="http://webapps.ipk-gatersleben.de/brapivalidator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rgi.versailles.inra.fr/wheatis-beta/" TargetMode="External"/><Relationship Id="rId2" Type="http://schemas.openxmlformats.org/officeDocument/2006/relationships/hyperlink" Target="https://urgi.versailles.inra.fr/data-discovery-bet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rgi.versailles.inra.fr/rare-bet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Workshop on phenotyping standards</a:t>
            </a:r>
            <a:br>
              <a:rPr lang="en-US" noProof="0" dirty="0" smtClean="0"/>
            </a:b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Examples of data management</a:t>
            </a:r>
            <a:br>
              <a:rPr lang="en-US" noProof="0" dirty="0" smtClean="0"/>
            </a:br>
            <a:r>
              <a:rPr lang="en-US" noProof="0" dirty="0" smtClean="0"/>
              <a:t>Advantages of using standards</a:t>
            </a:r>
            <a:endParaRPr lang="en-US" noProof="0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1828800" y="3922579"/>
            <a:ext cx="8534400" cy="1752600"/>
          </a:xfrm>
        </p:spPr>
        <p:txBody>
          <a:bodyPr>
            <a:normAutofit lnSpcReduction="10000"/>
          </a:bodyPr>
          <a:lstStyle/>
          <a:p>
            <a:r>
              <a:rPr lang="en-US" noProof="0" dirty="0" smtClean="0"/>
              <a:t>Anne-Françoise Adam-Blondon</a:t>
            </a:r>
          </a:p>
          <a:p>
            <a:r>
              <a:rPr lang="en-US" noProof="0" dirty="0" smtClean="0"/>
              <a:t> &amp; Célia Michotey</a:t>
            </a:r>
          </a:p>
          <a:p>
            <a:endParaRPr lang="en-US" noProof="0" dirty="0" smtClean="0"/>
          </a:p>
          <a:p>
            <a:r>
              <a:rPr lang="en-US" noProof="0" dirty="0" smtClean="0"/>
              <a:t>29-30 April - Lund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46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discovery in distributed databases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2635F3-9689-4492-BECD-45008FDAEAF0}" type="slidenum">
              <a:rPr lang="fr-FR" smtClean="0"/>
              <a:t>10</a:t>
            </a:fld>
            <a:endParaRPr lang="fr-FR" dirty="0"/>
          </a:p>
        </p:txBody>
      </p:sp>
      <p:grpSp>
        <p:nvGrpSpPr>
          <p:cNvPr id="113" name="Groupe 112"/>
          <p:cNvGrpSpPr/>
          <p:nvPr/>
        </p:nvGrpSpPr>
        <p:grpSpPr>
          <a:xfrm>
            <a:off x="2142186" y="1598115"/>
            <a:ext cx="7921009" cy="4037704"/>
            <a:chOff x="2142186" y="1598115"/>
            <a:chExt cx="7921009" cy="4037704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511" y="2798614"/>
              <a:ext cx="655665" cy="682984"/>
            </a:xfrm>
            <a:prstGeom prst="rect">
              <a:avLst/>
            </a:prstGeom>
          </p:spPr>
        </p:pic>
        <p:grpSp>
          <p:nvGrpSpPr>
            <p:cNvPr id="71" name="Groupe 70"/>
            <p:cNvGrpSpPr/>
            <p:nvPr/>
          </p:nvGrpSpPr>
          <p:grpSpPr>
            <a:xfrm>
              <a:off x="2142186" y="1598115"/>
              <a:ext cx="1090080" cy="1044324"/>
              <a:chOff x="3104211" y="1096665"/>
              <a:chExt cx="1090080" cy="1044324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4211" y="1096665"/>
                <a:ext cx="655665" cy="682984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2819" y="1302630"/>
                <a:ext cx="655665" cy="682984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8626" y="1458005"/>
                <a:ext cx="655665" cy="682984"/>
              </a:xfrm>
              <a:prstGeom prst="rect">
                <a:avLst/>
              </a:prstGeom>
            </p:spPr>
          </p:pic>
        </p:grpSp>
        <p:sp>
          <p:nvSpPr>
            <p:cNvPr id="79" name="Organigramme : Multidocument 78"/>
            <p:cNvSpPr/>
            <p:nvPr/>
          </p:nvSpPr>
          <p:spPr>
            <a:xfrm>
              <a:off x="5638449" y="2917246"/>
              <a:ext cx="1713053" cy="1306084"/>
            </a:xfrm>
            <a:prstGeom prst="flowChartMultidocumen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  <a:p>
              <a:pPr algn="ctr"/>
              <a:r>
                <a:rPr lang="en-US" dirty="0" smtClean="0"/>
                <a:t>Centralized Index</a:t>
              </a:r>
              <a:endParaRPr lang="en-US" dirty="0"/>
            </a:p>
          </p:txBody>
        </p:sp>
        <p:cxnSp>
          <p:nvCxnSpPr>
            <p:cNvPr id="109" name="Connecteur en angle 108"/>
            <p:cNvCxnSpPr>
              <a:stCxn id="14" idx="3"/>
              <a:endCxn id="79" idx="1"/>
            </p:cNvCxnSpPr>
            <p:nvPr/>
          </p:nvCxnSpPr>
          <p:spPr>
            <a:xfrm>
              <a:off x="3232266" y="2300947"/>
              <a:ext cx="2406183" cy="126934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4" name="Connecteur en angle 113"/>
            <p:cNvCxnSpPr>
              <a:stCxn id="20" idx="3"/>
              <a:endCxn id="79" idx="1"/>
            </p:cNvCxnSpPr>
            <p:nvPr/>
          </p:nvCxnSpPr>
          <p:spPr>
            <a:xfrm>
              <a:off x="3240176" y="3140106"/>
              <a:ext cx="2398273" cy="430182"/>
            </a:xfrm>
            <a:prstGeom prst="bentConnector3">
              <a:avLst>
                <a:gd name="adj1" fmla="val 49603"/>
              </a:avLst>
            </a:prstGeom>
            <a:ln w="2540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51" idx="3"/>
              <a:endCxn id="79" idx="1"/>
            </p:cNvCxnSpPr>
            <p:nvPr/>
          </p:nvCxnSpPr>
          <p:spPr>
            <a:xfrm flipV="1">
              <a:off x="3234717" y="3570288"/>
              <a:ext cx="2403732" cy="471005"/>
            </a:xfrm>
            <a:prstGeom prst="bentConnector3">
              <a:avLst>
                <a:gd name="adj1" fmla="val 50046"/>
              </a:avLst>
            </a:prstGeom>
            <a:ln w="2540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0" name="Connecteur en angle 119"/>
            <p:cNvCxnSpPr>
              <a:stCxn id="52" idx="3"/>
              <a:endCxn id="79" idx="1"/>
            </p:cNvCxnSpPr>
            <p:nvPr/>
          </p:nvCxnSpPr>
          <p:spPr>
            <a:xfrm flipV="1">
              <a:off x="3220167" y="3570288"/>
              <a:ext cx="2418282" cy="143215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107" name="Image 10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2650" y="3143250"/>
              <a:ext cx="781050" cy="876300"/>
            </a:xfrm>
            <a:prstGeom prst="rect">
              <a:avLst/>
            </a:prstGeom>
          </p:spPr>
        </p:pic>
        <p:pic>
          <p:nvPicPr>
            <p:cNvPr id="151" name="Image 15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024" y="3167124"/>
              <a:ext cx="609601" cy="429769"/>
            </a:xfrm>
            <a:prstGeom prst="rect">
              <a:avLst/>
            </a:prstGeom>
          </p:spPr>
        </p:pic>
        <p:cxnSp>
          <p:nvCxnSpPr>
            <p:cNvPr id="156" name="Connecteur droit avec flèche 155"/>
            <p:cNvCxnSpPr>
              <a:stCxn id="79" idx="3"/>
              <a:endCxn id="110" idx="1"/>
            </p:cNvCxnSpPr>
            <p:nvPr/>
          </p:nvCxnSpPr>
          <p:spPr>
            <a:xfrm>
              <a:off x="7351502" y="3570288"/>
              <a:ext cx="1284753" cy="1067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51" name="Image 50" descr="db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069" y="3639840"/>
              <a:ext cx="615648" cy="802905"/>
            </a:xfrm>
            <a:prstGeom prst="rect">
              <a:avLst/>
            </a:prstGeom>
          </p:spPr>
        </p:pic>
        <p:grpSp>
          <p:nvGrpSpPr>
            <p:cNvPr id="22" name="Groupe 21"/>
            <p:cNvGrpSpPr/>
            <p:nvPr/>
          </p:nvGrpSpPr>
          <p:grpSpPr>
            <a:xfrm>
              <a:off x="2294304" y="4600987"/>
              <a:ext cx="925863" cy="1034832"/>
              <a:chOff x="3256329" y="4134262"/>
              <a:chExt cx="925863" cy="1034832"/>
            </a:xfrm>
          </p:grpSpPr>
          <p:pic>
            <p:nvPicPr>
              <p:cNvPr id="52" name="Image 51" descr="db.png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6544" y="4134262"/>
                <a:ext cx="615648" cy="802905"/>
              </a:xfrm>
              <a:prstGeom prst="rect">
                <a:avLst/>
              </a:prstGeom>
            </p:spPr>
          </p:pic>
          <p:pic>
            <p:nvPicPr>
              <p:cNvPr id="53" name="Image 52" descr="db.png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6329" y="4366189"/>
                <a:ext cx="615648" cy="802905"/>
              </a:xfrm>
              <a:prstGeom prst="rect">
                <a:avLst/>
              </a:prstGeom>
            </p:spPr>
          </p:pic>
        </p:grpSp>
        <p:pic>
          <p:nvPicPr>
            <p:cNvPr id="95" name="Image 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3087" y="3395662"/>
              <a:ext cx="9525" cy="9525"/>
            </a:xfrm>
            <a:prstGeom prst="rect">
              <a:avLst/>
            </a:prstGeom>
          </p:spPr>
        </p:pic>
        <p:pic>
          <p:nvPicPr>
            <p:cNvPr id="110" name="Image 10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36255" y="2863631"/>
              <a:ext cx="1426940" cy="1434654"/>
            </a:xfrm>
            <a:prstGeom prst="rect">
              <a:avLst/>
            </a:prstGeom>
          </p:spPr>
        </p:pic>
        <p:pic>
          <p:nvPicPr>
            <p:cNvPr id="123" name="Picture 6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704" y="2371828"/>
              <a:ext cx="1584542" cy="474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290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TransPLANT data model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11</a:t>
            </a:fld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3140075" y="1141331"/>
            <a:ext cx="5930899" cy="4591214"/>
            <a:chOff x="3140075" y="1141331"/>
            <a:chExt cx="5930899" cy="45912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075" y="1141331"/>
              <a:ext cx="5930899" cy="4591214"/>
            </a:xfrm>
            <a:prstGeom prst="rect">
              <a:avLst/>
            </a:prstGeom>
            <a:effectLst/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3253" y="4815463"/>
              <a:ext cx="1584542" cy="474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5654113" y="3848336"/>
              <a:ext cx="832412" cy="1504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654112" y="3998807"/>
              <a:ext cx="832413" cy="1540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9332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smtClean="0"/>
              <a:t>discovery </a:t>
            </a:r>
            <a:r>
              <a:rPr lang="fr-FR" dirty="0" err="1" smtClean="0"/>
              <a:t>tool</a:t>
            </a:r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33" y="34580"/>
            <a:ext cx="1558192" cy="6076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e 10"/>
          <p:cNvGrpSpPr/>
          <p:nvPr/>
        </p:nvGrpSpPr>
        <p:grpSpPr>
          <a:xfrm>
            <a:off x="4811013" y="680973"/>
            <a:ext cx="5969664" cy="5419853"/>
            <a:chOff x="4811013" y="680973"/>
            <a:chExt cx="5969664" cy="5419853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11013" y="680973"/>
              <a:ext cx="5969664" cy="54198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7502405" y="690498"/>
              <a:ext cx="32761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>
                  <a:hlinkClick r:id="rId4"/>
                </a:rPr>
                <a:t>https://</a:t>
              </a:r>
              <a:r>
                <a:rPr lang="fr-FR" sz="1200" dirty="0" smtClean="0">
                  <a:hlinkClick r:id="rId4"/>
                </a:rPr>
                <a:t>urgi.versailles.inra.fr/data-discovery-beta</a:t>
              </a:r>
              <a:endParaRPr lang="fr-FR" sz="1200" dirty="0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6276975" y="957971"/>
              <a:ext cx="3976060" cy="23265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546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smtClean="0"/>
              <a:t>discovery </a:t>
            </a:r>
            <a:r>
              <a:rPr lang="fr-FR" dirty="0" err="1" smtClean="0"/>
              <a:t>tool</a:t>
            </a:r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13</a:t>
            </a:fld>
            <a:endParaRPr lang="fr-FR" dirty="0"/>
          </a:p>
        </p:txBody>
      </p:sp>
      <p:grpSp>
        <p:nvGrpSpPr>
          <p:cNvPr id="33" name="Groupe 32"/>
          <p:cNvGrpSpPr/>
          <p:nvPr/>
        </p:nvGrpSpPr>
        <p:grpSpPr>
          <a:xfrm>
            <a:off x="526238" y="691777"/>
            <a:ext cx="11158809" cy="5419853"/>
            <a:chOff x="471646" y="719073"/>
            <a:chExt cx="11158809" cy="5419853"/>
          </a:xfrm>
        </p:grpSpPr>
        <p:grpSp>
          <p:nvGrpSpPr>
            <p:cNvPr id="9" name="Groupe 8"/>
            <p:cNvGrpSpPr/>
            <p:nvPr/>
          </p:nvGrpSpPr>
          <p:grpSpPr>
            <a:xfrm>
              <a:off x="3124816" y="719073"/>
              <a:ext cx="5969664" cy="5419853"/>
              <a:chOff x="5260311" y="707103"/>
              <a:chExt cx="5969664" cy="5419853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60311" y="707103"/>
                <a:ext cx="5969664" cy="5419853"/>
              </a:xfrm>
              <a:prstGeom prst="rect">
                <a:avLst/>
              </a:prstGeom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7951703" y="716628"/>
                <a:ext cx="327615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200" dirty="0">
                    <a:hlinkClick r:id="rId3"/>
                  </a:rPr>
                  <a:t>https://</a:t>
                </a:r>
                <a:r>
                  <a:rPr lang="fr-FR" sz="1200" dirty="0" smtClean="0">
                    <a:hlinkClick r:id="rId3"/>
                  </a:rPr>
                  <a:t>urgi.versailles.inra.fr/data-discovery-beta</a:t>
                </a:r>
                <a:endParaRPr lang="fr-FR" sz="1200" dirty="0"/>
              </a:p>
            </p:txBody>
          </p:sp>
        </p:grp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46" y="1638087"/>
              <a:ext cx="2133600" cy="4333875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"/>
            <a:stretch/>
          </p:blipFill>
          <p:spPr>
            <a:xfrm>
              <a:off x="8654689" y="1448767"/>
              <a:ext cx="2975766" cy="3960463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Connecteur droit avec flèche 18"/>
            <p:cNvCxnSpPr>
              <a:stCxn id="29" idx="3"/>
              <a:endCxn id="5" idx="1"/>
            </p:cNvCxnSpPr>
            <p:nvPr/>
          </p:nvCxnSpPr>
          <p:spPr>
            <a:xfrm>
              <a:off x="5991367" y="2026693"/>
              <a:ext cx="2663322" cy="140230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stCxn id="27" idx="1"/>
              <a:endCxn id="4" idx="3"/>
            </p:cNvCxnSpPr>
            <p:nvPr/>
          </p:nvCxnSpPr>
          <p:spPr>
            <a:xfrm flipH="1" flipV="1">
              <a:off x="2605246" y="3805025"/>
              <a:ext cx="397260" cy="251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ccolade ouvrante 26"/>
            <p:cNvSpPr/>
            <p:nvPr/>
          </p:nvSpPr>
          <p:spPr>
            <a:xfrm>
              <a:off x="3002506" y="1705970"/>
              <a:ext cx="258789" cy="4230806"/>
            </a:xfrm>
            <a:prstGeom prst="leftBrace">
              <a:avLst>
                <a:gd name="adj1" fmla="val 59761"/>
                <a:gd name="adj2" fmla="val 49673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4531057" y="1910687"/>
              <a:ext cx="1460310" cy="23201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52444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/>
          <p:cNvGrpSpPr/>
          <p:nvPr/>
        </p:nvGrpSpPr>
        <p:grpSpPr>
          <a:xfrm>
            <a:off x="772955" y="1048286"/>
            <a:ext cx="5754148" cy="3376406"/>
            <a:chOff x="209033" y="1023692"/>
            <a:chExt cx="5754148" cy="3376406"/>
          </a:xfrm>
        </p:grpSpPr>
        <p:grpSp>
          <p:nvGrpSpPr>
            <p:cNvPr id="20" name="Groupe 19"/>
            <p:cNvGrpSpPr/>
            <p:nvPr/>
          </p:nvGrpSpPr>
          <p:grpSpPr>
            <a:xfrm>
              <a:off x="209033" y="1023692"/>
              <a:ext cx="5753232" cy="3376406"/>
              <a:chOff x="5565813" y="1146181"/>
              <a:chExt cx="8353425" cy="500856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73"/>
              <a:stretch/>
            </p:blipFill>
            <p:spPr>
              <a:xfrm>
                <a:off x="5565813" y="1146181"/>
                <a:ext cx="8353425" cy="5008565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19" name="Image 1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41603" y="1687196"/>
                <a:ext cx="1553862" cy="931817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695678" y="4123099"/>
              <a:ext cx="32675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200" dirty="0">
                  <a:hlinkClick r:id="rId4"/>
                </a:rPr>
                <a:t>https://urgi.versailles.inra.fr/data-discovery-beta</a:t>
              </a:r>
              <a:r>
                <a:rPr lang="fr-FR" sz="1200" dirty="0" smtClean="0">
                  <a:hlinkClick r:id="rId4"/>
                </a:rPr>
                <a:t>/</a:t>
              </a:r>
              <a:endParaRPr lang="fr-FR" sz="1200" dirty="0" smtClean="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flavors of data discovery</a:t>
            </a:r>
            <a:endParaRPr lang="en-US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14</a:t>
            </a:fld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5743245" y="691737"/>
            <a:ext cx="5437473" cy="3777580"/>
            <a:chOff x="1582469" y="1586594"/>
            <a:chExt cx="5437473" cy="377758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0"/>
            <a:stretch/>
          </p:blipFill>
          <p:spPr>
            <a:xfrm>
              <a:off x="1582469" y="1586594"/>
              <a:ext cx="5437473" cy="3777580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Rectangle 10"/>
            <p:cNvSpPr/>
            <p:nvPr/>
          </p:nvSpPr>
          <p:spPr>
            <a:xfrm>
              <a:off x="4390256" y="5076023"/>
              <a:ext cx="2616486" cy="27699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fr-FR" sz="1200" dirty="0">
                  <a:hlinkClick r:id="rId6"/>
                </a:rPr>
                <a:t>https://</a:t>
              </a:r>
              <a:r>
                <a:rPr lang="fr-FR" sz="1200" dirty="0" smtClean="0">
                  <a:hlinkClick r:id="rId6"/>
                </a:rPr>
                <a:t>urgi.versailles.inra.fr/rare-beta/</a:t>
              </a:r>
              <a:endParaRPr lang="fr-FR" sz="1200" dirty="0" smtClean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2881807" y="3157811"/>
            <a:ext cx="5669225" cy="2959078"/>
            <a:chOff x="6096000" y="1727222"/>
            <a:chExt cx="5669225" cy="295907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727222"/>
              <a:ext cx="5669225" cy="2959078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8910688" y="4400098"/>
              <a:ext cx="28527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>
                  <a:hlinkClick r:id="rId8"/>
                </a:rPr>
                <a:t>https://urgi.versailles.inra.fr/wheatis-beta</a:t>
              </a:r>
              <a:r>
                <a:rPr lang="fr-FR" sz="1200" dirty="0" smtClean="0">
                  <a:hlinkClick r:id="rId8"/>
                </a:rPr>
                <a:t>/</a:t>
              </a:r>
              <a:endParaRPr lang="fr-FR" sz="1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28295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Example of standard for federation: </a:t>
            </a:r>
            <a:r>
              <a:rPr lang="en-US" noProof="0" dirty="0" err="1" smtClean="0"/>
              <a:t>BrAPI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BrAPI: </a:t>
            </a:r>
            <a:r>
              <a:rPr lang="fr-FR" dirty="0">
                <a:hlinkClick r:id="rId2"/>
              </a:rPr>
              <a:t>https://brapi.org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r>
              <a:rPr lang="fr-FR" dirty="0" smtClean="0"/>
              <a:t>FAIDARE (beta): </a:t>
            </a:r>
            <a:r>
              <a:rPr lang="fr-FR" dirty="0">
                <a:hlinkClick r:id="rId3"/>
              </a:rPr>
              <a:t>https://urgi.versailles.inra.fr/gpds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Breeding</a:t>
            </a:r>
            <a:r>
              <a:rPr lang="fr-FR" dirty="0" smtClean="0"/>
              <a:t> API (BrAPI)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Application </a:t>
            </a:r>
            <a:r>
              <a:rPr lang="en-US" dirty="0"/>
              <a:t>Programming Interface </a:t>
            </a:r>
            <a:r>
              <a:rPr lang="en-US" dirty="0" smtClean="0"/>
              <a:t>(API)</a:t>
            </a:r>
          </a:p>
          <a:p>
            <a:pPr lvl="1"/>
            <a:r>
              <a:rPr lang="en-US" dirty="0" smtClean="0"/>
              <a:t>A set </a:t>
            </a:r>
            <a:r>
              <a:rPr lang="en-US" dirty="0"/>
              <a:t>of clearly defined methods of communication among various </a:t>
            </a:r>
            <a:r>
              <a:rPr lang="en-US" dirty="0" smtClean="0"/>
              <a:t>components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Breeding </a:t>
            </a:r>
            <a:r>
              <a:rPr lang="en-US" dirty="0"/>
              <a:t>API (</a:t>
            </a:r>
            <a:r>
              <a:rPr lang="en-US" dirty="0" err="1"/>
              <a:t>BrAPI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Standard Open API for </a:t>
            </a:r>
            <a:r>
              <a:rPr lang="en-US" dirty="0"/>
              <a:t>plant </a:t>
            </a:r>
            <a:r>
              <a:rPr lang="en-US" dirty="0" smtClean="0"/>
              <a:t>phenotyping and genotyping data (</a:t>
            </a:r>
            <a:r>
              <a:rPr lang="en-US" dirty="0"/>
              <a:t>MCPD/MIAPPE </a:t>
            </a:r>
            <a:r>
              <a:rPr lang="en-US" dirty="0" smtClean="0"/>
              <a:t>compatible)</a:t>
            </a:r>
          </a:p>
          <a:p>
            <a:pPr lvl="1"/>
            <a:r>
              <a:rPr lang="en-US" dirty="0" smtClean="0"/>
              <a:t>Enable interoperability among </a:t>
            </a:r>
            <a:r>
              <a:rPr lang="fr-FR" dirty="0"/>
              <a:t>plant </a:t>
            </a:r>
            <a:r>
              <a:rPr lang="fr-FR" dirty="0" err="1"/>
              <a:t>breeding</a:t>
            </a:r>
            <a:r>
              <a:rPr lang="fr-FR" dirty="0"/>
              <a:t> </a:t>
            </a:r>
            <a:r>
              <a:rPr lang="en-US" dirty="0" smtClean="0"/>
              <a:t>databases/applications to exchange data</a:t>
            </a:r>
          </a:p>
          <a:p>
            <a:pPr lvl="1"/>
            <a:r>
              <a:rPr lang="en-US" dirty="0" smtClean="0"/>
              <a:t>International</a:t>
            </a:r>
            <a:r>
              <a:rPr lang="en-US" sz="10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/>
              <a:t>collaboration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dirty="0" smtClean="0">
                <a:hlinkClick r:id="rId2"/>
              </a:rPr>
              <a:t> http</a:t>
            </a:r>
            <a:r>
              <a:rPr lang="en-US" dirty="0">
                <a:hlinkClick r:id="rId2"/>
              </a:rPr>
              <a:t>://brapi.org/</a:t>
            </a:r>
            <a:r>
              <a:rPr lang="en-US" dirty="0"/>
              <a:t> </a:t>
            </a:r>
            <a:endParaRPr lang="en-US" dirty="0" smtClean="0"/>
          </a:p>
          <a:p>
            <a:pPr lvl="1">
              <a:buFont typeface="Symbol" panose="05050102010706020507" pitchFamily="18" charset="2"/>
              <a:buChar char="Þ"/>
            </a:pPr>
            <a:endParaRPr lang="en-US" dirty="0"/>
          </a:p>
          <a:p>
            <a:r>
              <a:rPr lang="en-US" dirty="0" smtClean="0"/>
              <a:t>Main implementations</a:t>
            </a:r>
            <a:endParaRPr lang="en-US" dirty="0"/>
          </a:p>
          <a:p>
            <a:pPr lvl="1"/>
            <a:r>
              <a:rPr lang="en-US" dirty="0">
                <a:sym typeface="Arial"/>
              </a:rPr>
              <a:t>CGIARs international </a:t>
            </a:r>
            <a:r>
              <a:rPr lang="en-US" dirty="0" smtClean="0">
                <a:sym typeface="Arial"/>
              </a:rPr>
              <a:t>network: Integrated </a:t>
            </a:r>
            <a:r>
              <a:rPr lang="en-US" dirty="0">
                <a:sym typeface="Arial"/>
              </a:rPr>
              <a:t>Breeding Platform</a:t>
            </a:r>
          </a:p>
          <a:p>
            <a:pPr lvl="1"/>
            <a:r>
              <a:rPr lang="en-US" dirty="0">
                <a:sym typeface="Arial"/>
              </a:rPr>
              <a:t>Elixir Excelerate</a:t>
            </a:r>
          </a:p>
          <a:p>
            <a:pPr lvl="1"/>
            <a:r>
              <a:rPr lang="en-US" dirty="0" smtClean="0">
                <a:sym typeface="Arial"/>
              </a:rPr>
              <a:t>Emphasis</a:t>
            </a:r>
          </a:p>
          <a:p>
            <a:pPr lvl="1"/>
            <a:r>
              <a:rPr lang="en-US" dirty="0">
                <a:sym typeface="Arial"/>
              </a:rPr>
              <a:t>Flapjack : genotyping data </a:t>
            </a:r>
            <a:r>
              <a:rPr lang="en-US" dirty="0" smtClean="0">
                <a:sym typeface="Arial"/>
              </a:rPr>
              <a:t>visualization</a:t>
            </a:r>
            <a:endParaRPr lang="en-US" dirty="0">
              <a:sym typeface="Arial"/>
            </a:endParaRPr>
          </a:p>
          <a:p>
            <a:pPr lvl="1">
              <a:buFont typeface="Symbol" panose="05050102010706020507" pitchFamily="18" charset="2"/>
              <a:buChar char="Þ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16</a:t>
            </a:fld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0" y="1"/>
            <a:ext cx="2094615" cy="908719"/>
            <a:chOff x="0" y="1"/>
            <a:chExt cx="2094615" cy="908719"/>
          </a:xfrm>
        </p:grpSpPr>
        <p:sp>
          <p:nvSpPr>
            <p:cNvPr id="11" name="Rectangle 10"/>
            <p:cNvSpPr/>
            <p:nvPr/>
          </p:nvSpPr>
          <p:spPr>
            <a:xfrm>
              <a:off x="0" y="1"/>
              <a:ext cx="2094615" cy="908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Shape 100" descr="brapi_logo.png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58" y="137470"/>
              <a:ext cx="1967023" cy="4047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Groupe 21"/>
          <p:cNvGrpSpPr/>
          <p:nvPr/>
        </p:nvGrpSpPr>
        <p:grpSpPr>
          <a:xfrm>
            <a:off x="10129951" y="3614564"/>
            <a:ext cx="1657950" cy="2479703"/>
            <a:chOff x="10193744" y="3552562"/>
            <a:chExt cx="1657950" cy="2479703"/>
          </a:xfrm>
        </p:grpSpPr>
        <p:pic>
          <p:nvPicPr>
            <p:cNvPr id="14" name="Shape 101" descr="gates-foundation_340.gif"/>
            <p:cNvPicPr preferRelativeResize="0"/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9665" y="3552562"/>
              <a:ext cx="1214991" cy="48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102" descr="nextgen_cassava_icon.png"/>
            <p:cNvPicPr preferRelativeResize="0"/>
            <p:nvPr/>
          </p:nvPicPr>
          <p:blipFill>
            <a:blip r:embed="rId5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3744" y="3870730"/>
              <a:ext cx="589125" cy="665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03" descr="IBP-logo.jpg"/>
            <p:cNvPicPr preferRelativeResize="0"/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5693" y="3960588"/>
              <a:ext cx="486000" cy="4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04" descr="CGIAR green logo.jpg"/>
            <p:cNvPicPr preferRelativeResize="0"/>
            <p:nvPr/>
          </p:nvPicPr>
          <p:blipFill>
            <a:blip r:embed="rId7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2872" y="3992586"/>
              <a:ext cx="561317" cy="665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105" descr="jhi.png"/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9339" y="4693887"/>
              <a:ext cx="774919" cy="361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106" descr="1173px-Bioversity_logo.svg.png"/>
            <p:cNvPicPr preferRelativeResize="0"/>
            <p:nvPr/>
          </p:nvPicPr>
          <p:blipFill>
            <a:blip r:embed="rId9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3031" y="4608823"/>
              <a:ext cx="668663" cy="583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Shape 107" descr="b43b7095-e452-482a-8969-fed9a50393a8_WUR_RGB_standard.png"/>
            <p:cNvPicPr preferRelativeResize="0"/>
            <p:nvPr/>
          </p:nvPicPr>
          <p:blipFill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2038" y="5751127"/>
              <a:ext cx="1479656" cy="281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Shape 108" descr="2880px-INRA_logo.jpg"/>
            <p:cNvPicPr preferRelativeResize="0"/>
            <p:nvPr/>
          </p:nvPicPr>
          <p:blipFill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9342" y="5192549"/>
              <a:ext cx="1098371" cy="45041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5602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1" y="0"/>
            <a:ext cx="8852860" cy="908720"/>
          </a:xfrm>
        </p:spPr>
        <p:txBody>
          <a:bodyPr/>
          <a:lstStyle/>
          <a:p>
            <a:r>
              <a:rPr lang="en-US" dirty="0">
                <a:sym typeface="Arial"/>
              </a:rPr>
              <a:t>Elixir </a:t>
            </a:r>
            <a:r>
              <a:rPr lang="en-US" dirty="0" smtClean="0"/>
              <a:t>Federation </a:t>
            </a:r>
            <a:r>
              <a:rPr lang="en-US" dirty="0" smtClean="0"/>
              <a:t>with </a:t>
            </a:r>
            <a:r>
              <a:rPr lang="en-US" dirty="0" err="1" smtClean="0"/>
              <a:t>BrAPI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4041D3-D743-4468-AB67-8C301010A554}" type="slidenum">
              <a:rPr lang="fr-FR" smtClean="0"/>
              <a:pPr/>
              <a:t>17</a:t>
            </a:fld>
            <a:endParaRPr lang="fr-FR" dirty="0" smtClean="0"/>
          </a:p>
        </p:txBody>
      </p:sp>
      <p:grpSp>
        <p:nvGrpSpPr>
          <p:cNvPr id="104" name="Groupe 103"/>
          <p:cNvGrpSpPr/>
          <p:nvPr/>
        </p:nvGrpSpPr>
        <p:grpSpPr>
          <a:xfrm>
            <a:off x="1137312" y="1114802"/>
            <a:ext cx="10235234" cy="3944997"/>
            <a:chOff x="1137312" y="1114802"/>
            <a:chExt cx="10235234" cy="3944997"/>
          </a:xfrm>
        </p:grpSpPr>
        <p:grpSp>
          <p:nvGrpSpPr>
            <p:cNvPr id="177" name="Groupe 176"/>
            <p:cNvGrpSpPr/>
            <p:nvPr/>
          </p:nvGrpSpPr>
          <p:grpSpPr>
            <a:xfrm>
              <a:off x="1137312" y="3494738"/>
              <a:ext cx="526347" cy="686442"/>
              <a:chOff x="8585223" y="1825924"/>
              <a:chExt cx="507260" cy="644248"/>
            </a:xfrm>
          </p:grpSpPr>
          <p:pic>
            <p:nvPicPr>
              <p:cNvPr id="213" name="Image 212" descr="db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5223" y="1825924"/>
                <a:ext cx="507260" cy="644248"/>
              </a:xfrm>
              <a:prstGeom prst="rect">
                <a:avLst/>
              </a:prstGeom>
            </p:spPr>
          </p:pic>
          <p:sp>
            <p:nvSpPr>
              <p:cNvPr id="214" name="ZoneTexte 213"/>
              <p:cNvSpPr txBox="1"/>
              <p:nvPr/>
            </p:nvSpPr>
            <p:spPr>
              <a:xfrm>
                <a:off x="8682710" y="2065695"/>
                <a:ext cx="300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chemeClr val="bg1"/>
                    </a:solidFill>
                  </a:rPr>
                  <a:t>…</a:t>
                </a:r>
                <a:endParaRPr lang="fr-FR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8" name="Groupe 177"/>
            <p:cNvGrpSpPr/>
            <p:nvPr/>
          </p:nvGrpSpPr>
          <p:grpSpPr>
            <a:xfrm>
              <a:off x="4685602" y="1666384"/>
              <a:ext cx="1326087" cy="1324466"/>
              <a:chOff x="8247738" y="2583915"/>
              <a:chExt cx="1278000" cy="1243054"/>
            </a:xfrm>
          </p:grpSpPr>
          <p:sp>
            <p:nvSpPr>
              <p:cNvPr id="211" name="Shape 164"/>
              <p:cNvSpPr txBox="1"/>
              <p:nvPr/>
            </p:nvSpPr>
            <p:spPr>
              <a:xfrm>
                <a:off x="8247738" y="2583915"/>
                <a:ext cx="1278000" cy="681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1600" dirty="0"/>
                  <a:t>Data Harvester</a:t>
                </a:r>
              </a:p>
            </p:txBody>
          </p:sp>
          <p:pic>
            <p:nvPicPr>
              <p:cNvPr id="212" name="Picture 1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532366" y="3028576"/>
                <a:ext cx="720948" cy="798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9" name="Groupe 178"/>
            <p:cNvGrpSpPr/>
            <p:nvPr/>
          </p:nvGrpSpPr>
          <p:grpSpPr>
            <a:xfrm>
              <a:off x="1137313" y="1909440"/>
              <a:ext cx="526347" cy="686442"/>
              <a:chOff x="8585223" y="1825924"/>
              <a:chExt cx="507260" cy="644248"/>
            </a:xfrm>
          </p:grpSpPr>
          <p:pic>
            <p:nvPicPr>
              <p:cNvPr id="209" name="Image 208" descr="db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5223" y="1825924"/>
                <a:ext cx="507260" cy="644248"/>
              </a:xfrm>
              <a:prstGeom prst="rect">
                <a:avLst/>
              </a:prstGeom>
            </p:spPr>
          </p:pic>
          <p:sp>
            <p:nvSpPr>
              <p:cNvPr id="210" name="ZoneTexte 209"/>
              <p:cNvSpPr txBox="1"/>
              <p:nvPr/>
            </p:nvSpPr>
            <p:spPr>
              <a:xfrm>
                <a:off x="8650303" y="2096323"/>
                <a:ext cx="378803" cy="259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chemeClr val="bg1"/>
                    </a:solidFill>
                  </a:rPr>
                  <a:t>VIB</a:t>
                </a:r>
                <a:endParaRPr lang="fr-FR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0" name="Groupe 179"/>
            <p:cNvGrpSpPr/>
            <p:nvPr/>
          </p:nvGrpSpPr>
          <p:grpSpPr>
            <a:xfrm>
              <a:off x="1137312" y="2702089"/>
              <a:ext cx="526347" cy="686442"/>
              <a:chOff x="8585223" y="1825924"/>
              <a:chExt cx="507260" cy="644248"/>
            </a:xfrm>
          </p:grpSpPr>
          <p:pic>
            <p:nvPicPr>
              <p:cNvPr id="207" name="Image 206" descr="db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5223" y="1825924"/>
                <a:ext cx="507260" cy="644248"/>
              </a:xfrm>
              <a:prstGeom prst="rect">
                <a:avLst/>
              </a:prstGeom>
            </p:spPr>
          </p:pic>
          <p:sp>
            <p:nvSpPr>
              <p:cNvPr id="208" name="ZoneTexte 207"/>
              <p:cNvSpPr txBox="1"/>
              <p:nvPr/>
            </p:nvSpPr>
            <p:spPr>
              <a:xfrm>
                <a:off x="8609314" y="2106302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chemeClr val="bg1"/>
                    </a:solidFill>
                  </a:rPr>
                  <a:t>IBET</a:t>
                </a:r>
                <a:endParaRPr lang="fr-FR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1" name="Groupe 180"/>
            <p:cNvGrpSpPr/>
            <p:nvPr/>
          </p:nvGrpSpPr>
          <p:grpSpPr>
            <a:xfrm>
              <a:off x="1137312" y="3494738"/>
              <a:ext cx="526347" cy="686442"/>
              <a:chOff x="8585223" y="1825924"/>
              <a:chExt cx="507260" cy="644248"/>
            </a:xfrm>
          </p:grpSpPr>
          <p:pic>
            <p:nvPicPr>
              <p:cNvPr id="205" name="Image 204" descr="db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5223" y="1825924"/>
                <a:ext cx="507260" cy="644248"/>
              </a:xfrm>
              <a:prstGeom prst="rect">
                <a:avLst/>
              </a:prstGeom>
            </p:spPr>
          </p:pic>
          <p:sp>
            <p:nvSpPr>
              <p:cNvPr id="206" name="ZoneTexte 205"/>
              <p:cNvSpPr txBox="1"/>
              <p:nvPr/>
            </p:nvSpPr>
            <p:spPr>
              <a:xfrm>
                <a:off x="8682710" y="2065695"/>
                <a:ext cx="300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chemeClr val="bg1"/>
                    </a:solidFill>
                  </a:rPr>
                  <a:t>…</a:t>
                </a:r>
                <a:endParaRPr lang="fr-FR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82" name="Connecteur droit avec flèche 181"/>
            <p:cNvCxnSpPr>
              <a:stCxn id="209" idx="3"/>
              <a:endCxn id="195" idx="1"/>
            </p:cNvCxnSpPr>
            <p:nvPr/>
          </p:nvCxnSpPr>
          <p:spPr>
            <a:xfrm>
              <a:off x="1663660" y="2252661"/>
              <a:ext cx="718474" cy="2367"/>
            </a:xfrm>
            <a:prstGeom prst="straightConnector1">
              <a:avLst/>
            </a:prstGeom>
            <a:ln w="19050">
              <a:solidFill>
                <a:srgbClr val="00A04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avec flèche 182"/>
            <p:cNvCxnSpPr>
              <a:stCxn id="205" idx="3"/>
              <a:endCxn id="197" idx="1"/>
            </p:cNvCxnSpPr>
            <p:nvPr/>
          </p:nvCxnSpPr>
          <p:spPr>
            <a:xfrm flipV="1">
              <a:off x="1663659" y="3834432"/>
              <a:ext cx="731076" cy="3527"/>
            </a:xfrm>
            <a:prstGeom prst="straightConnector1">
              <a:avLst/>
            </a:prstGeom>
            <a:ln w="19050">
              <a:solidFill>
                <a:srgbClr val="00A04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avec flèche 183"/>
            <p:cNvCxnSpPr>
              <a:stCxn id="207" idx="3"/>
              <a:endCxn id="196" idx="1"/>
            </p:cNvCxnSpPr>
            <p:nvPr/>
          </p:nvCxnSpPr>
          <p:spPr>
            <a:xfrm>
              <a:off x="1663659" y="3045310"/>
              <a:ext cx="715831" cy="7509"/>
            </a:xfrm>
            <a:prstGeom prst="straightConnector1">
              <a:avLst/>
            </a:prstGeom>
            <a:ln w="19050">
              <a:solidFill>
                <a:srgbClr val="0099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Groupe 184"/>
            <p:cNvGrpSpPr/>
            <p:nvPr/>
          </p:nvGrpSpPr>
          <p:grpSpPr>
            <a:xfrm>
              <a:off x="6773016" y="2122292"/>
              <a:ext cx="1674654" cy="1040008"/>
              <a:chOff x="7373091" y="3220143"/>
              <a:chExt cx="1674654" cy="1040008"/>
            </a:xfrm>
          </p:grpSpPr>
          <p:pic>
            <p:nvPicPr>
              <p:cNvPr id="203" name="Image 20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3091" y="3220143"/>
                <a:ext cx="1674654" cy="884494"/>
              </a:xfrm>
              <a:prstGeom prst="rect">
                <a:avLst/>
              </a:prstGeom>
            </p:spPr>
          </p:pic>
          <p:pic>
            <p:nvPicPr>
              <p:cNvPr id="204" name="Shape 149" descr="brapi_logo.png"/>
              <p:cNvPicPr preferRelativeResize="0"/>
              <p:nvPr/>
            </p:nvPicPr>
            <p:blipFill rotWithShape="1">
              <a:blip r:embed="rId6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26399"/>
              <a:stretch/>
            </p:blipFill>
            <p:spPr>
              <a:xfrm>
                <a:off x="7823061" y="4034375"/>
                <a:ext cx="768224" cy="2257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86" name="Connecteur droit avec flèche 185"/>
            <p:cNvCxnSpPr>
              <a:stCxn id="212" idx="3"/>
              <a:endCxn id="203" idx="1"/>
            </p:cNvCxnSpPr>
            <p:nvPr/>
          </p:nvCxnSpPr>
          <p:spPr>
            <a:xfrm flipV="1">
              <a:off x="5729015" y="2564539"/>
              <a:ext cx="1044001" cy="970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7" name="Image 18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105" y="3985433"/>
              <a:ext cx="718475" cy="718475"/>
            </a:xfrm>
            <a:prstGeom prst="rect">
              <a:avLst/>
            </a:prstGeom>
          </p:spPr>
        </p:pic>
        <p:cxnSp>
          <p:nvCxnSpPr>
            <p:cNvPr id="188" name="Connecteur droit avec flèche 187"/>
            <p:cNvCxnSpPr>
              <a:stCxn id="204" idx="2"/>
              <a:endCxn id="187" idx="0"/>
            </p:cNvCxnSpPr>
            <p:nvPr/>
          </p:nvCxnSpPr>
          <p:spPr>
            <a:xfrm>
              <a:off x="7607098" y="3162300"/>
              <a:ext cx="3245" cy="823133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avec flèche 188"/>
            <p:cNvCxnSpPr>
              <a:stCxn id="187" idx="3"/>
              <a:endCxn id="190" idx="1"/>
            </p:cNvCxnSpPr>
            <p:nvPr/>
          </p:nvCxnSpPr>
          <p:spPr>
            <a:xfrm flipV="1">
              <a:off x="7969580" y="4342472"/>
              <a:ext cx="1036157" cy="2199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1" name="Shape 149" descr="brapi_logo.png"/>
            <p:cNvPicPr preferRelativeResize="0"/>
            <p:nvPr/>
          </p:nvPicPr>
          <p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-6300"/>
            <a:stretch/>
          </p:blipFill>
          <p:spPr>
            <a:xfrm>
              <a:off x="2386086" y="1437504"/>
              <a:ext cx="795264" cy="181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" name="Groupe 191"/>
            <p:cNvGrpSpPr/>
            <p:nvPr/>
          </p:nvGrpSpPr>
          <p:grpSpPr>
            <a:xfrm>
              <a:off x="1137313" y="1114802"/>
              <a:ext cx="526347" cy="686442"/>
              <a:chOff x="8585223" y="1825924"/>
              <a:chExt cx="507260" cy="644248"/>
            </a:xfrm>
          </p:grpSpPr>
          <p:pic>
            <p:nvPicPr>
              <p:cNvPr id="201" name="Image 200" descr="db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5223" y="1825924"/>
                <a:ext cx="507260" cy="644248"/>
              </a:xfrm>
              <a:prstGeom prst="rect">
                <a:avLst/>
              </a:prstGeom>
            </p:spPr>
          </p:pic>
          <p:sp>
            <p:nvSpPr>
              <p:cNvPr id="202" name="ZoneTexte 201"/>
              <p:cNvSpPr txBox="1"/>
              <p:nvPr/>
            </p:nvSpPr>
            <p:spPr>
              <a:xfrm>
                <a:off x="8599066" y="2086343"/>
                <a:ext cx="477675" cy="259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chemeClr val="bg1"/>
                    </a:solidFill>
                  </a:rPr>
                  <a:t>INRA</a:t>
                </a:r>
                <a:endParaRPr lang="fr-FR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93" name="Connecteur droit avec flèche 192"/>
            <p:cNvCxnSpPr>
              <a:stCxn id="202" idx="3"/>
              <a:endCxn id="191" idx="1"/>
            </p:cNvCxnSpPr>
            <p:nvPr/>
          </p:nvCxnSpPr>
          <p:spPr>
            <a:xfrm flipV="1">
              <a:off x="1647326" y="1528377"/>
              <a:ext cx="738760" cy="2400"/>
            </a:xfrm>
            <a:prstGeom prst="straightConnector1">
              <a:avLst/>
            </a:prstGeom>
            <a:ln w="19050">
              <a:solidFill>
                <a:srgbClr val="00A04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eur en angle 193"/>
            <p:cNvCxnSpPr>
              <a:stCxn id="191" idx="3"/>
              <a:endCxn id="212" idx="1"/>
            </p:cNvCxnSpPr>
            <p:nvPr/>
          </p:nvCxnSpPr>
          <p:spPr>
            <a:xfrm>
              <a:off x="3181350" y="1528377"/>
              <a:ext cx="1799590" cy="1037132"/>
            </a:xfrm>
            <a:prstGeom prst="bentConnector3">
              <a:avLst/>
            </a:prstGeom>
            <a:ln w="1905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" name="Shape 149" descr="brapi_logo.png"/>
            <p:cNvPicPr preferRelativeResize="0"/>
            <p:nvPr/>
          </p:nvPicPr>
          <p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-6300"/>
            <a:stretch/>
          </p:blipFill>
          <p:spPr>
            <a:xfrm>
              <a:off x="2382134" y="2164155"/>
              <a:ext cx="795264" cy="181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Shape 149" descr="brapi_logo.png"/>
            <p:cNvPicPr preferRelativeResize="0"/>
            <p:nvPr/>
          </p:nvPicPr>
          <p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-6300"/>
            <a:stretch/>
          </p:blipFill>
          <p:spPr>
            <a:xfrm>
              <a:off x="2379490" y="2961946"/>
              <a:ext cx="795264" cy="181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Shape 149" descr="brapi_logo.png"/>
            <p:cNvPicPr preferRelativeResize="0"/>
            <p:nvPr/>
          </p:nvPicPr>
          <p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-6300"/>
            <a:stretch/>
          </p:blipFill>
          <p:spPr>
            <a:xfrm>
              <a:off x="2394735" y="3743559"/>
              <a:ext cx="795264" cy="1817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8" name="Connecteur en angle 197"/>
            <p:cNvCxnSpPr>
              <a:stCxn id="195" idx="3"/>
              <a:endCxn id="212" idx="1"/>
            </p:cNvCxnSpPr>
            <p:nvPr/>
          </p:nvCxnSpPr>
          <p:spPr>
            <a:xfrm>
              <a:off x="3177398" y="2255028"/>
              <a:ext cx="1803542" cy="3104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en angle 198"/>
            <p:cNvCxnSpPr>
              <a:stCxn id="196" idx="3"/>
              <a:endCxn id="212" idx="1"/>
            </p:cNvCxnSpPr>
            <p:nvPr/>
          </p:nvCxnSpPr>
          <p:spPr>
            <a:xfrm flipV="1">
              <a:off x="3174754" y="2565509"/>
              <a:ext cx="1806186" cy="48731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eur en angle 199"/>
            <p:cNvCxnSpPr>
              <a:stCxn id="197" idx="3"/>
              <a:endCxn id="212" idx="1"/>
            </p:cNvCxnSpPr>
            <p:nvPr/>
          </p:nvCxnSpPr>
          <p:spPr>
            <a:xfrm flipV="1">
              <a:off x="3189999" y="2565509"/>
              <a:ext cx="1790941" cy="12689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e 100"/>
            <p:cNvGrpSpPr/>
            <p:nvPr/>
          </p:nvGrpSpPr>
          <p:grpSpPr>
            <a:xfrm>
              <a:off x="9005737" y="3625145"/>
              <a:ext cx="1426940" cy="1434654"/>
              <a:chOff x="9205762" y="3625145"/>
              <a:chExt cx="1426940" cy="1434654"/>
            </a:xfrm>
          </p:grpSpPr>
          <p:pic>
            <p:nvPicPr>
              <p:cNvPr id="190" name="Image 18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05762" y="3625145"/>
                <a:ext cx="1426940" cy="1434654"/>
              </a:xfrm>
              <a:prstGeom prst="rect">
                <a:avLst/>
              </a:prstGeom>
            </p:spPr>
          </p:pic>
          <p:pic>
            <p:nvPicPr>
              <p:cNvPr id="215" name="Shape 156" descr="http://www.elixir-europe.org/global/images/ELIXIR_logo.png"/>
              <p:cNvPicPr preferRelativeResize="0"/>
              <p:nvPr/>
            </p:nvPicPr>
            <p:blipFill rotWithShape="1">
              <a:blip r:embed="rId10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36424" y="4189333"/>
                <a:ext cx="698700" cy="524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roupe 102"/>
            <p:cNvGrpSpPr/>
            <p:nvPr/>
          </p:nvGrpSpPr>
          <p:grpSpPr>
            <a:xfrm>
              <a:off x="10545948" y="3710870"/>
              <a:ext cx="826598" cy="1284062"/>
              <a:chOff x="10545948" y="3710870"/>
              <a:chExt cx="826598" cy="1284062"/>
            </a:xfrm>
          </p:grpSpPr>
          <p:pic>
            <p:nvPicPr>
              <p:cNvPr id="216" name="Shape 144"/>
              <p:cNvPicPr preferRelativeResize="0"/>
              <p:nvPr/>
            </p:nvPicPr>
            <p:blipFill rotWithShape="1">
              <a:blip r:embed="rId11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587750" y="4218244"/>
                <a:ext cx="763572" cy="2053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17" name="Groupe 216"/>
              <p:cNvGrpSpPr/>
              <p:nvPr/>
            </p:nvGrpSpPr>
            <p:grpSpPr>
              <a:xfrm>
                <a:off x="10545948" y="3710870"/>
                <a:ext cx="805374" cy="507374"/>
                <a:chOff x="8151292" y="5440494"/>
                <a:chExt cx="964502" cy="632926"/>
              </a:xfrm>
            </p:grpSpPr>
            <p:pic>
              <p:nvPicPr>
                <p:cNvPr id="218" name="Picture 20" descr="FAO-logo">
                  <a:hlinkClick r:id="rId12"/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11010"/>
                <a:stretch/>
              </p:blipFill>
              <p:spPr bwMode="auto">
                <a:xfrm>
                  <a:off x="8151292" y="5447523"/>
                  <a:ext cx="419539" cy="4331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9" name="ZoneTexte 218"/>
                <p:cNvSpPr txBox="1"/>
                <p:nvPr/>
              </p:nvSpPr>
              <p:spPr>
                <a:xfrm>
                  <a:off x="8287674" y="5727876"/>
                  <a:ext cx="685727" cy="3455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200" dirty="0"/>
                    <a:t>MCPD</a:t>
                  </a:r>
                </a:p>
              </p:txBody>
            </p:sp>
            <p:pic>
              <p:nvPicPr>
                <p:cNvPr id="220" name="Picture 17" descr="bioversity-logo">
                  <a:hlinkClick r:id="rId14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81205" y="5440494"/>
                  <a:ext cx="434589" cy="3824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1" name="Image 220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587750" y="4498684"/>
                <a:ext cx="742352" cy="195356"/>
              </a:xfrm>
              <a:prstGeom prst="rect">
                <a:avLst/>
              </a:prstGeom>
            </p:spPr>
          </p:pic>
          <p:pic>
            <p:nvPicPr>
              <p:cNvPr id="222" name="Shape 149" descr="brapi_logo.png"/>
              <p:cNvPicPr preferRelativeResize="0"/>
              <p:nvPr/>
            </p:nvPicPr>
            <p:blipFill rotWithShape="1">
              <a:blip r:embed="rId6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26399"/>
              <a:stretch/>
            </p:blipFill>
            <p:spPr>
              <a:xfrm>
                <a:off x="10604322" y="4769156"/>
                <a:ext cx="768224" cy="2257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18662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4041D3-D743-4468-AB67-8C301010A554}" type="slidenum">
              <a:rPr lang="fr-FR" smtClean="0"/>
              <a:pPr/>
              <a:t>18</a:t>
            </a:fld>
            <a:endParaRPr lang="fr-FR" dirty="0" smtClean="0"/>
          </a:p>
        </p:txBody>
      </p:sp>
      <p:sp>
        <p:nvSpPr>
          <p:cNvPr id="95" name="Titre 1"/>
          <p:cNvSpPr>
            <a:spLocks noGrp="1"/>
          </p:cNvSpPr>
          <p:nvPr>
            <p:ph type="title"/>
          </p:nvPr>
        </p:nvSpPr>
        <p:spPr>
          <a:xfrm>
            <a:off x="1676401" y="0"/>
            <a:ext cx="8852860" cy="908720"/>
          </a:xfrm>
        </p:spPr>
        <p:txBody>
          <a:bodyPr/>
          <a:lstStyle/>
          <a:p>
            <a:r>
              <a:rPr lang="en-US" dirty="0">
                <a:sym typeface="Arial"/>
              </a:rPr>
              <a:t>Elixir </a:t>
            </a:r>
            <a:r>
              <a:rPr lang="en-US" dirty="0" smtClean="0"/>
              <a:t>Federation </a:t>
            </a:r>
            <a:r>
              <a:rPr lang="en-US" dirty="0"/>
              <a:t>with </a:t>
            </a:r>
            <a:r>
              <a:rPr lang="en-US" dirty="0" err="1"/>
              <a:t>BrAPI</a:t>
            </a:r>
            <a:endParaRPr lang="en-US" noProof="0" dirty="0"/>
          </a:p>
        </p:txBody>
      </p:sp>
      <p:grpSp>
        <p:nvGrpSpPr>
          <p:cNvPr id="2" name="Groupe 1"/>
          <p:cNvGrpSpPr/>
          <p:nvPr/>
        </p:nvGrpSpPr>
        <p:grpSpPr>
          <a:xfrm>
            <a:off x="1137312" y="1015142"/>
            <a:ext cx="10235234" cy="4761622"/>
            <a:chOff x="1137312" y="1015142"/>
            <a:chExt cx="10235234" cy="4761622"/>
          </a:xfrm>
        </p:grpSpPr>
        <p:grpSp>
          <p:nvGrpSpPr>
            <p:cNvPr id="110" name="Groupe 109"/>
            <p:cNvGrpSpPr/>
            <p:nvPr/>
          </p:nvGrpSpPr>
          <p:grpSpPr>
            <a:xfrm>
              <a:off x="1137312" y="4292530"/>
              <a:ext cx="526347" cy="686442"/>
              <a:chOff x="8585223" y="1825924"/>
              <a:chExt cx="507260" cy="644248"/>
            </a:xfrm>
          </p:grpSpPr>
          <p:pic>
            <p:nvPicPr>
              <p:cNvPr id="111" name="Image 110" descr="db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5223" y="1825924"/>
                <a:ext cx="507260" cy="644248"/>
              </a:xfrm>
              <a:prstGeom prst="rect">
                <a:avLst/>
              </a:prstGeom>
            </p:spPr>
          </p:pic>
          <p:sp>
            <p:nvSpPr>
              <p:cNvPr id="112" name="ZoneTexte 111"/>
              <p:cNvSpPr txBox="1"/>
              <p:nvPr/>
            </p:nvSpPr>
            <p:spPr>
              <a:xfrm>
                <a:off x="8662215" y="2105612"/>
                <a:ext cx="367989" cy="259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chemeClr val="bg1"/>
                    </a:solidFill>
                  </a:rPr>
                  <a:t>EBI</a:t>
                </a:r>
                <a:endParaRPr lang="fr-FR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14" name="Connecteur droit avec flèche 113"/>
            <p:cNvCxnSpPr>
              <a:stCxn id="111" idx="3"/>
              <a:endCxn id="129" idx="1"/>
            </p:cNvCxnSpPr>
            <p:nvPr/>
          </p:nvCxnSpPr>
          <p:spPr>
            <a:xfrm>
              <a:off x="1663659" y="4635751"/>
              <a:ext cx="718475" cy="0"/>
            </a:xfrm>
            <a:prstGeom prst="straightConnector1">
              <a:avLst/>
            </a:prstGeom>
            <a:ln w="19050">
              <a:solidFill>
                <a:srgbClr val="00A04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9" name="Picture 6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134" y="4446217"/>
              <a:ext cx="1265752" cy="379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0" name="Groupe 129"/>
            <p:cNvGrpSpPr/>
            <p:nvPr/>
          </p:nvGrpSpPr>
          <p:grpSpPr>
            <a:xfrm>
              <a:off x="1145224" y="5090322"/>
              <a:ext cx="526347" cy="686442"/>
              <a:chOff x="8585223" y="1825924"/>
              <a:chExt cx="507260" cy="644248"/>
            </a:xfrm>
          </p:grpSpPr>
          <p:pic>
            <p:nvPicPr>
              <p:cNvPr id="135" name="Image 134" descr="db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5223" y="1825924"/>
                <a:ext cx="507260" cy="644248"/>
              </a:xfrm>
              <a:prstGeom prst="rect">
                <a:avLst/>
              </a:prstGeom>
            </p:spPr>
          </p:pic>
          <p:sp>
            <p:nvSpPr>
              <p:cNvPr id="151" name="ZoneTexte 150"/>
              <p:cNvSpPr txBox="1"/>
              <p:nvPr/>
            </p:nvSpPr>
            <p:spPr>
              <a:xfrm>
                <a:off x="8689754" y="2078794"/>
                <a:ext cx="289200" cy="259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chemeClr val="bg1"/>
                    </a:solidFill>
                  </a:rPr>
                  <a:t>…</a:t>
                </a:r>
                <a:endParaRPr lang="fr-FR" sz="12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63" name="Connecteur droit avec flèche 162"/>
            <p:cNvCxnSpPr>
              <a:stCxn id="135" idx="3"/>
              <a:endCxn id="166" idx="1"/>
            </p:cNvCxnSpPr>
            <p:nvPr/>
          </p:nvCxnSpPr>
          <p:spPr>
            <a:xfrm>
              <a:off x="1671571" y="5433543"/>
              <a:ext cx="718475" cy="0"/>
            </a:xfrm>
            <a:prstGeom prst="straightConnector1">
              <a:avLst/>
            </a:prstGeom>
            <a:ln w="19050">
              <a:solidFill>
                <a:srgbClr val="00A04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6" name="Picture 6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46" y="5244009"/>
              <a:ext cx="1265752" cy="379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4" name="Connecteur en angle 173"/>
            <p:cNvCxnSpPr>
              <a:stCxn id="129" idx="3"/>
              <a:endCxn id="91" idx="2"/>
            </p:cNvCxnSpPr>
            <p:nvPr/>
          </p:nvCxnSpPr>
          <p:spPr>
            <a:xfrm flipV="1">
              <a:off x="3647886" y="2990850"/>
              <a:ext cx="1707092" cy="1644901"/>
            </a:xfrm>
            <a:prstGeom prst="bentConnector2">
              <a:avLst/>
            </a:prstGeom>
            <a:ln w="1905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cteur en angle 174"/>
            <p:cNvCxnSpPr>
              <a:stCxn id="166" idx="3"/>
              <a:endCxn id="91" idx="2"/>
            </p:cNvCxnSpPr>
            <p:nvPr/>
          </p:nvCxnSpPr>
          <p:spPr>
            <a:xfrm flipV="1">
              <a:off x="3655798" y="2990850"/>
              <a:ext cx="1699180" cy="2442693"/>
            </a:xfrm>
            <a:prstGeom prst="bentConnector2">
              <a:avLst/>
            </a:prstGeom>
            <a:ln w="1905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e 118"/>
            <p:cNvGrpSpPr/>
            <p:nvPr/>
          </p:nvGrpSpPr>
          <p:grpSpPr>
            <a:xfrm>
              <a:off x="1137312" y="1114802"/>
              <a:ext cx="10235234" cy="3944997"/>
              <a:chOff x="1137312" y="1114802"/>
              <a:chExt cx="10235234" cy="3944997"/>
            </a:xfrm>
          </p:grpSpPr>
          <p:grpSp>
            <p:nvGrpSpPr>
              <p:cNvPr id="120" name="Groupe 119"/>
              <p:cNvGrpSpPr/>
              <p:nvPr/>
            </p:nvGrpSpPr>
            <p:grpSpPr>
              <a:xfrm>
                <a:off x="1137312" y="3494738"/>
                <a:ext cx="526347" cy="686442"/>
                <a:chOff x="8585223" y="1825924"/>
                <a:chExt cx="507260" cy="644248"/>
              </a:xfrm>
            </p:grpSpPr>
            <p:pic>
              <p:nvPicPr>
                <p:cNvPr id="193" name="Image 192" descr="db.png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5223" y="1825924"/>
                  <a:ext cx="507260" cy="644248"/>
                </a:xfrm>
                <a:prstGeom prst="rect">
                  <a:avLst/>
                </a:prstGeom>
              </p:spPr>
            </p:pic>
            <p:sp>
              <p:nvSpPr>
                <p:cNvPr id="194" name="ZoneTexte 193"/>
                <p:cNvSpPr txBox="1"/>
                <p:nvPr/>
              </p:nvSpPr>
              <p:spPr>
                <a:xfrm>
                  <a:off x="8682710" y="2065695"/>
                  <a:ext cx="3000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200" dirty="0" smtClean="0">
                      <a:solidFill>
                        <a:schemeClr val="bg1"/>
                      </a:solidFill>
                    </a:rPr>
                    <a:t>…</a:t>
                  </a:r>
                  <a:endParaRPr lang="fr-FR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21" name="Groupe 120"/>
              <p:cNvGrpSpPr/>
              <p:nvPr/>
            </p:nvGrpSpPr>
            <p:grpSpPr>
              <a:xfrm>
                <a:off x="4685602" y="1666384"/>
                <a:ext cx="1326087" cy="1324466"/>
                <a:chOff x="8247738" y="2583915"/>
                <a:chExt cx="1278000" cy="1243054"/>
              </a:xfrm>
            </p:grpSpPr>
            <p:sp>
              <p:nvSpPr>
                <p:cNvPr id="191" name="Shape 164"/>
                <p:cNvSpPr txBox="1"/>
                <p:nvPr/>
              </p:nvSpPr>
              <p:spPr>
                <a:xfrm>
                  <a:off x="8247738" y="2583915"/>
                  <a:ext cx="1278000" cy="6812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pPr algn="ctr"/>
                  <a:r>
                    <a:rPr lang="en-US" sz="1600" dirty="0"/>
                    <a:t>Data Harvester</a:t>
                  </a:r>
                </a:p>
              </p:txBody>
            </p:sp>
            <p:pic>
              <p:nvPicPr>
                <p:cNvPr id="192" name="Picture 12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8532366" y="3028576"/>
                  <a:ext cx="720948" cy="7983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22" name="Groupe 121"/>
              <p:cNvGrpSpPr/>
              <p:nvPr/>
            </p:nvGrpSpPr>
            <p:grpSpPr>
              <a:xfrm>
                <a:off x="1137313" y="1909440"/>
                <a:ext cx="526347" cy="686442"/>
                <a:chOff x="8585223" y="1825924"/>
                <a:chExt cx="507260" cy="644248"/>
              </a:xfrm>
            </p:grpSpPr>
            <p:pic>
              <p:nvPicPr>
                <p:cNvPr id="189" name="Image 188" descr="db.png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5223" y="1825924"/>
                  <a:ext cx="507260" cy="644248"/>
                </a:xfrm>
                <a:prstGeom prst="rect">
                  <a:avLst/>
                </a:prstGeom>
              </p:spPr>
            </p:pic>
            <p:sp>
              <p:nvSpPr>
                <p:cNvPr id="190" name="ZoneTexte 189"/>
                <p:cNvSpPr txBox="1"/>
                <p:nvPr/>
              </p:nvSpPr>
              <p:spPr>
                <a:xfrm>
                  <a:off x="8650303" y="2096323"/>
                  <a:ext cx="378803" cy="2599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200" dirty="0" smtClean="0">
                      <a:solidFill>
                        <a:schemeClr val="bg1"/>
                      </a:solidFill>
                    </a:rPr>
                    <a:t>VIB</a:t>
                  </a:r>
                  <a:endParaRPr lang="fr-FR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23" name="Groupe 122"/>
              <p:cNvGrpSpPr/>
              <p:nvPr/>
            </p:nvGrpSpPr>
            <p:grpSpPr>
              <a:xfrm>
                <a:off x="1137312" y="2702089"/>
                <a:ext cx="526347" cy="686442"/>
                <a:chOff x="8585223" y="1825924"/>
                <a:chExt cx="507260" cy="644248"/>
              </a:xfrm>
            </p:grpSpPr>
            <p:pic>
              <p:nvPicPr>
                <p:cNvPr id="187" name="Image 186" descr="db.png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5223" y="1825924"/>
                  <a:ext cx="507260" cy="644248"/>
                </a:xfrm>
                <a:prstGeom prst="rect">
                  <a:avLst/>
                </a:prstGeom>
              </p:spPr>
            </p:pic>
            <p:sp>
              <p:nvSpPr>
                <p:cNvPr id="188" name="ZoneTexte 187"/>
                <p:cNvSpPr txBox="1"/>
                <p:nvPr/>
              </p:nvSpPr>
              <p:spPr>
                <a:xfrm>
                  <a:off x="8609314" y="2106302"/>
                  <a:ext cx="457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200" dirty="0" smtClean="0">
                      <a:solidFill>
                        <a:schemeClr val="bg1"/>
                      </a:solidFill>
                    </a:rPr>
                    <a:t>IBET</a:t>
                  </a:r>
                  <a:endParaRPr lang="fr-FR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24" name="Groupe 123"/>
              <p:cNvGrpSpPr/>
              <p:nvPr/>
            </p:nvGrpSpPr>
            <p:grpSpPr>
              <a:xfrm>
                <a:off x="1137312" y="3494738"/>
                <a:ext cx="526347" cy="686442"/>
                <a:chOff x="8585223" y="1825924"/>
                <a:chExt cx="507260" cy="644248"/>
              </a:xfrm>
            </p:grpSpPr>
            <p:pic>
              <p:nvPicPr>
                <p:cNvPr id="185" name="Image 184" descr="db.png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5223" y="1825924"/>
                  <a:ext cx="507260" cy="644248"/>
                </a:xfrm>
                <a:prstGeom prst="rect">
                  <a:avLst/>
                </a:prstGeom>
              </p:spPr>
            </p:pic>
            <p:sp>
              <p:nvSpPr>
                <p:cNvPr id="186" name="ZoneTexte 185"/>
                <p:cNvSpPr txBox="1"/>
                <p:nvPr/>
              </p:nvSpPr>
              <p:spPr>
                <a:xfrm>
                  <a:off x="8682710" y="2065695"/>
                  <a:ext cx="3000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200" dirty="0" smtClean="0">
                      <a:solidFill>
                        <a:schemeClr val="bg1"/>
                      </a:solidFill>
                    </a:rPr>
                    <a:t>…</a:t>
                  </a:r>
                  <a:endParaRPr lang="fr-FR" sz="12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25" name="Connecteur droit avec flèche 124"/>
              <p:cNvCxnSpPr>
                <a:stCxn id="189" idx="3"/>
                <a:endCxn id="141" idx="1"/>
              </p:cNvCxnSpPr>
              <p:nvPr/>
            </p:nvCxnSpPr>
            <p:spPr>
              <a:xfrm>
                <a:off x="1663660" y="2252661"/>
                <a:ext cx="718474" cy="2367"/>
              </a:xfrm>
              <a:prstGeom prst="straightConnector1">
                <a:avLst/>
              </a:prstGeom>
              <a:ln w="19050">
                <a:solidFill>
                  <a:srgbClr val="00A040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cteur droit avec flèche 125"/>
              <p:cNvCxnSpPr>
                <a:stCxn id="185" idx="3"/>
                <a:endCxn id="143" idx="1"/>
              </p:cNvCxnSpPr>
              <p:nvPr/>
            </p:nvCxnSpPr>
            <p:spPr>
              <a:xfrm flipV="1">
                <a:off x="1663659" y="3834432"/>
                <a:ext cx="731076" cy="3527"/>
              </a:xfrm>
              <a:prstGeom prst="straightConnector1">
                <a:avLst/>
              </a:prstGeom>
              <a:ln w="19050">
                <a:solidFill>
                  <a:srgbClr val="00A04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eur droit avec flèche 126"/>
              <p:cNvCxnSpPr>
                <a:stCxn id="187" idx="3"/>
                <a:endCxn id="142" idx="1"/>
              </p:cNvCxnSpPr>
              <p:nvPr/>
            </p:nvCxnSpPr>
            <p:spPr>
              <a:xfrm>
                <a:off x="1663659" y="3045310"/>
                <a:ext cx="715831" cy="7509"/>
              </a:xfrm>
              <a:prstGeom prst="straightConnector1">
                <a:avLst/>
              </a:prstGeom>
              <a:ln w="19050">
                <a:solidFill>
                  <a:srgbClr val="0099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e 127"/>
              <p:cNvGrpSpPr/>
              <p:nvPr/>
            </p:nvGrpSpPr>
            <p:grpSpPr>
              <a:xfrm>
                <a:off x="6773016" y="2122292"/>
                <a:ext cx="1674654" cy="1040008"/>
                <a:chOff x="7373091" y="3220143"/>
                <a:chExt cx="1674654" cy="1040008"/>
              </a:xfrm>
            </p:grpSpPr>
            <p:pic>
              <p:nvPicPr>
                <p:cNvPr id="183" name="Image 182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3091" y="3220143"/>
                  <a:ext cx="1674654" cy="884494"/>
                </a:xfrm>
                <a:prstGeom prst="rect">
                  <a:avLst/>
                </a:prstGeom>
              </p:spPr>
            </p:pic>
            <p:pic>
              <p:nvPicPr>
                <p:cNvPr id="184" name="Shape 149" descr="brapi_logo.png"/>
                <p:cNvPicPr preferRelativeResize="0"/>
                <p:nvPr/>
              </p:nvPicPr>
              <p:blipFill rotWithShape="1">
                <a:blip r:embed="rId7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26399"/>
                <a:stretch/>
              </p:blipFill>
              <p:spPr>
                <a:xfrm>
                  <a:off x="7823061" y="4034375"/>
                  <a:ext cx="768224" cy="2257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131" name="Connecteur droit avec flèche 130"/>
              <p:cNvCxnSpPr>
                <a:stCxn id="192" idx="3"/>
                <a:endCxn id="183" idx="1"/>
              </p:cNvCxnSpPr>
              <p:nvPr/>
            </p:nvCxnSpPr>
            <p:spPr>
              <a:xfrm flipV="1">
                <a:off x="5729015" y="2564539"/>
                <a:ext cx="1044001" cy="970"/>
              </a:xfrm>
              <a:prstGeom prst="straightConnector1">
                <a:avLst/>
              </a:prstGeom>
              <a:ln w="19050">
                <a:solidFill>
                  <a:schemeClr val="accent6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Image 131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105" y="3985433"/>
                <a:ext cx="718475" cy="718475"/>
              </a:xfrm>
              <a:prstGeom prst="rect">
                <a:avLst/>
              </a:prstGeom>
            </p:spPr>
          </p:pic>
          <p:cxnSp>
            <p:nvCxnSpPr>
              <p:cNvPr id="133" name="Connecteur droit avec flèche 132"/>
              <p:cNvCxnSpPr>
                <a:stCxn id="184" idx="2"/>
                <a:endCxn id="132" idx="0"/>
              </p:cNvCxnSpPr>
              <p:nvPr/>
            </p:nvCxnSpPr>
            <p:spPr>
              <a:xfrm>
                <a:off x="7607098" y="3162300"/>
                <a:ext cx="3245" cy="823133"/>
              </a:xfrm>
              <a:prstGeom prst="straightConnector1">
                <a:avLst/>
              </a:prstGeom>
              <a:ln w="19050">
                <a:solidFill>
                  <a:schemeClr val="accent4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eur droit avec flèche 133"/>
              <p:cNvCxnSpPr>
                <a:stCxn id="132" idx="3"/>
                <a:endCxn id="179" idx="1"/>
              </p:cNvCxnSpPr>
              <p:nvPr/>
            </p:nvCxnSpPr>
            <p:spPr>
              <a:xfrm flipV="1">
                <a:off x="7969580" y="4342472"/>
                <a:ext cx="1036157" cy="2199"/>
              </a:xfrm>
              <a:prstGeom prst="straightConnector1">
                <a:avLst/>
              </a:prstGeom>
              <a:ln w="19050">
                <a:solidFill>
                  <a:schemeClr val="accent4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7" name="Shape 149" descr="brapi_logo.png"/>
              <p:cNvPicPr preferRelativeResize="0"/>
              <p:nvPr/>
            </p:nvPicPr>
            <p:blipFill rotWithShape="1">
              <a:blip r:embed="rId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-6300"/>
              <a:stretch/>
            </p:blipFill>
            <p:spPr>
              <a:xfrm>
                <a:off x="2386086" y="1437504"/>
                <a:ext cx="795264" cy="18174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8" name="Groupe 137"/>
              <p:cNvGrpSpPr/>
              <p:nvPr/>
            </p:nvGrpSpPr>
            <p:grpSpPr>
              <a:xfrm>
                <a:off x="1137313" y="1114802"/>
                <a:ext cx="526347" cy="686442"/>
                <a:chOff x="8585223" y="1825924"/>
                <a:chExt cx="507260" cy="644248"/>
              </a:xfrm>
            </p:grpSpPr>
            <p:pic>
              <p:nvPicPr>
                <p:cNvPr id="181" name="Image 180" descr="db.png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5223" y="1825924"/>
                  <a:ext cx="507260" cy="644248"/>
                </a:xfrm>
                <a:prstGeom prst="rect">
                  <a:avLst/>
                </a:prstGeom>
              </p:spPr>
            </p:pic>
            <p:sp>
              <p:nvSpPr>
                <p:cNvPr id="182" name="ZoneTexte 181"/>
                <p:cNvSpPr txBox="1"/>
                <p:nvPr/>
              </p:nvSpPr>
              <p:spPr>
                <a:xfrm>
                  <a:off x="8599066" y="2086343"/>
                  <a:ext cx="477675" cy="2599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200" dirty="0" smtClean="0">
                      <a:solidFill>
                        <a:schemeClr val="bg1"/>
                      </a:solidFill>
                    </a:rPr>
                    <a:t>INRA</a:t>
                  </a:r>
                  <a:endParaRPr lang="fr-FR" sz="12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39" name="Connecteur droit avec flèche 138"/>
              <p:cNvCxnSpPr>
                <a:stCxn id="182" idx="3"/>
                <a:endCxn id="137" idx="1"/>
              </p:cNvCxnSpPr>
              <p:nvPr/>
            </p:nvCxnSpPr>
            <p:spPr>
              <a:xfrm flipV="1">
                <a:off x="1647326" y="1528377"/>
                <a:ext cx="738760" cy="2400"/>
              </a:xfrm>
              <a:prstGeom prst="straightConnector1">
                <a:avLst/>
              </a:prstGeom>
              <a:ln w="19050">
                <a:solidFill>
                  <a:srgbClr val="00A040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en angle 139"/>
              <p:cNvCxnSpPr>
                <a:stCxn id="137" idx="3"/>
                <a:endCxn id="192" idx="1"/>
              </p:cNvCxnSpPr>
              <p:nvPr/>
            </p:nvCxnSpPr>
            <p:spPr>
              <a:xfrm>
                <a:off x="3181350" y="1528377"/>
                <a:ext cx="1799590" cy="1037132"/>
              </a:xfrm>
              <a:prstGeom prst="bentConnector3">
                <a:avLst/>
              </a:prstGeom>
              <a:ln w="19050">
                <a:solidFill>
                  <a:schemeClr val="accent6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1" name="Shape 149" descr="brapi_logo.png"/>
              <p:cNvPicPr preferRelativeResize="0"/>
              <p:nvPr/>
            </p:nvPicPr>
            <p:blipFill rotWithShape="1">
              <a:blip r:embed="rId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-6300"/>
              <a:stretch/>
            </p:blipFill>
            <p:spPr>
              <a:xfrm>
                <a:off x="2382134" y="2164155"/>
                <a:ext cx="795264" cy="1817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Shape 149" descr="brapi_logo.png"/>
              <p:cNvPicPr preferRelativeResize="0"/>
              <p:nvPr/>
            </p:nvPicPr>
            <p:blipFill rotWithShape="1">
              <a:blip r:embed="rId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-6300"/>
              <a:stretch/>
            </p:blipFill>
            <p:spPr>
              <a:xfrm>
                <a:off x="2379490" y="2961946"/>
                <a:ext cx="795264" cy="1817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Shape 149" descr="brapi_logo.png"/>
              <p:cNvPicPr preferRelativeResize="0"/>
              <p:nvPr/>
            </p:nvPicPr>
            <p:blipFill rotWithShape="1">
              <a:blip r:embed="rId9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-6300"/>
              <a:stretch/>
            </p:blipFill>
            <p:spPr>
              <a:xfrm>
                <a:off x="2394735" y="3743559"/>
                <a:ext cx="795264" cy="18174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4" name="Connecteur en angle 143"/>
              <p:cNvCxnSpPr>
                <a:stCxn id="141" idx="3"/>
                <a:endCxn id="192" idx="1"/>
              </p:cNvCxnSpPr>
              <p:nvPr/>
            </p:nvCxnSpPr>
            <p:spPr>
              <a:xfrm>
                <a:off x="3177398" y="2255028"/>
                <a:ext cx="1803542" cy="3104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6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necteur en angle 144"/>
              <p:cNvCxnSpPr>
                <a:stCxn id="142" idx="3"/>
                <a:endCxn id="192" idx="1"/>
              </p:cNvCxnSpPr>
              <p:nvPr/>
            </p:nvCxnSpPr>
            <p:spPr>
              <a:xfrm flipV="1">
                <a:off x="3174754" y="2565509"/>
                <a:ext cx="1806186" cy="48731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6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eur en angle 145"/>
              <p:cNvCxnSpPr>
                <a:stCxn id="143" idx="3"/>
                <a:endCxn id="192" idx="1"/>
              </p:cNvCxnSpPr>
              <p:nvPr/>
            </p:nvCxnSpPr>
            <p:spPr>
              <a:xfrm flipV="1">
                <a:off x="3189999" y="2565509"/>
                <a:ext cx="1790941" cy="12689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6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7" name="Groupe 146"/>
              <p:cNvGrpSpPr/>
              <p:nvPr/>
            </p:nvGrpSpPr>
            <p:grpSpPr>
              <a:xfrm>
                <a:off x="9005737" y="3625145"/>
                <a:ext cx="1426940" cy="1434654"/>
                <a:chOff x="9205762" y="3625145"/>
                <a:chExt cx="1426940" cy="1434654"/>
              </a:xfrm>
            </p:grpSpPr>
            <p:pic>
              <p:nvPicPr>
                <p:cNvPr id="179" name="Image 178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205762" y="3625145"/>
                  <a:ext cx="1426940" cy="1434654"/>
                </a:xfrm>
                <a:prstGeom prst="rect">
                  <a:avLst/>
                </a:prstGeom>
              </p:spPr>
            </p:pic>
            <p:pic>
              <p:nvPicPr>
                <p:cNvPr id="180" name="Shape 156" descr="http://www.elixir-europe.org/global/images/ELIXIR_logo.png"/>
                <p:cNvPicPr preferRelativeResize="0"/>
                <p:nvPr/>
              </p:nvPicPr>
              <p:blipFill rotWithShape="1"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36424" y="4189333"/>
                  <a:ext cx="698700" cy="524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8" name="Groupe 147"/>
              <p:cNvGrpSpPr/>
              <p:nvPr/>
            </p:nvGrpSpPr>
            <p:grpSpPr>
              <a:xfrm>
                <a:off x="10545948" y="3710870"/>
                <a:ext cx="826598" cy="1284062"/>
                <a:chOff x="10545948" y="3710870"/>
                <a:chExt cx="826598" cy="1284062"/>
              </a:xfrm>
            </p:grpSpPr>
            <p:pic>
              <p:nvPicPr>
                <p:cNvPr id="149" name="Shape 144"/>
                <p:cNvPicPr preferRelativeResize="0"/>
                <p:nvPr/>
              </p:nvPicPr>
              <p:blipFill rotWithShape="1">
                <a:blip r:embed="rId12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587750" y="4218244"/>
                  <a:ext cx="763572" cy="205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50" name="Groupe 149"/>
                <p:cNvGrpSpPr/>
                <p:nvPr/>
              </p:nvGrpSpPr>
              <p:grpSpPr>
                <a:xfrm>
                  <a:off x="10545948" y="3710870"/>
                  <a:ext cx="805374" cy="507374"/>
                  <a:chOff x="8151292" y="5440494"/>
                  <a:chExt cx="964502" cy="632926"/>
                </a:xfrm>
              </p:grpSpPr>
              <p:pic>
                <p:nvPicPr>
                  <p:cNvPr id="176" name="Picture 20" descr="FAO-logo">
                    <a:hlinkClick r:id="rId13"/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-11010"/>
                  <a:stretch/>
                </p:blipFill>
                <p:spPr bwMode="auto">
                  <a:xfrm>
                    <a:off x="8151292" y="5447523"/>
                    <a:ext cx="419539" cy="4331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77" name="ZoneTexte 176"/>
                  <p:cNvSpPr txBox="1"/>
                  <p:nvPr/>
                </p:nvSpPr>
                <p:spPr>
                  <a:xfrm>
                    <a:off x="8287674" y="5727876"/>
                    <a:ext cx="685727" cy="3455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200" dirty="0"/>
                      <a:t>MCPD</a:t>
                    </a:r>
                  </a:p>
                </p:txBody>
              </p:sp>
              <p:pic>
                <p:nvPicPr>
                  <p:cNvPr id="178" name="Picture 17" descr="bioversity-logo">
                    <a:hlinkClick r:id="rId15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81205" y="5440494"/>
                    <a:ext cx="434589" cy="3824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60" name="Image 159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587750" y="4498684"/>
                  <a:ext cx="742352" cy="195356"/>
                </a:xfrm>
                <a:prstGeom prst="rect">
                  <a:avLst/>
                </a:prstGeom>
              </p:spPr>
            </p:pic>
            <p:pic>
              <p:nvPicPr>
                <p:cNvPr id="167" name="Shape 149" descr="brapi_logo.png"/>
                <p:cNvPicPr preferRelativeResize="0"/>
                <p:nvPr/>
              </p:nvPicPr>
              <p:blipFill rotWithShape="1">
                <a:blip r:embed="rId7" cstate="print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26399"/>
                <a:stretch/>
              </p:blipFill>
              <p:spPr>
                <a:xfrm>
                  <a:off x="10604322" y="4769156"/>
                  <a:ext cx="768224" cy="2257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66" name="Picture 18" descr="http://www.google.fr/url?source=imglanding&amp;ct=img&amp;q=http://streamshare.com.au/wp-content/uploads/semantic-web.jpg&amp;sa=X&amp;ei=bBtvVe7iNIjcUZ2bgeAL&amp;ved=0CAkQ8wc&amp;usg=AFQjCNGGwjZiwbcPTEMVwTvWFV8ewW1efw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940" y="1015142"/>
              <a:ext cx="709220" cy="71972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8" descr="http://www.google.fr/url?source=imglanding&amp;ct=img&amp;q=http://streamshare.com.au/wp-content/uploads/semantic-web.jpg&amp;sa=X&amp;ei=bBtvVe7iNIjcUZ2bgeAL&amp;ved=0CAkQ8wc&amp;usg=AFQjCNGGwjZiwbcPTEMVwTvWFV8ewW1efw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4597" y="2787135"/>
              <a:ext cx="709220" cy="71972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681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5032" y="0"/>
            <a:ext cx="8873332" cy="908720"/>
          </a:xfrm>
        </p:spPr>
        <p:txBody>
          <a:bodyPr/>
          <a:lstStyle/>
          <a:p>
            <a:r>
              <a:rPr lang="en-US" dirty="0"/>
              <a:t>FAIDARE (FAIR Data-finder for Agronomic Research)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19</a:t>
            </a:fld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1722182" y="739557"/>
            <a:ext cx="8751549" cy="5358646"/>
            <a:chOff x="1722182" y="739557"/>
            <a:chExt cx="8751549" cy="5358646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2182" y="771525"/>
              <a:ext cx="8751549" cy="5018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02256" y="984588"/>
              <a:ext cx="3610955" cy="228104"/>
            </a:xfrm>
            <a:prstGeom prst="rect">
              <a:avLst/>
            </a:prstGeom>
            <a:effectLst/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22182" y="1259852"/>
              <a:ext cx="8751549" cy="48383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7181287" y="739557"/>
              <a:ext cx="22706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>
                  <a:hlinkClick r:id="rId5"/>
                </a:rPr>
                <a:t>https://</a:t>
              </a:r>
              <a:r>
                <a:rPr lang="fr-FR" sz="1200" dirty="0" smtClean="0">
                  <a:hlinkClick r:id="rId5"/>
                </a:rPr>
                <a:t>urgi.versailles.inra.fr/gpds</a:t>
              </a:r>
              <a:endParaRPr lang="fr-F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52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Example of data management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Management of forest tree data in INRA’s Forest, Grassland and Freshwater Ecology department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5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5032" y="0"/>
            <a:ext cx="8873332" cy="908720"/>
          </a:xfrm>
        </p:spPr>
        <p:txBody>
          <a:bodyPr/>
          <a:lstStyle/>
          <a:p>
            <a:r>
              <a:rPr lang="en-US" dirty="0"/>
              <a:t>FAIDARE (FAIR Data-finder for Agronomic Research)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20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4625" y="1331012"/>
            <a:ext cx="2340400" cy="2611896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415262" y="908720"/>
            <a:ext cx="8979563" cy="5204619"/>
            <a:chOff x="415262" y="908720"/>
            <a:chExt cx="8979563" cy="5204619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62" y="928116"/>
              <a:ext cx="6990213" cy="265430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04612" y="3097181"/>
              <a:ext cx="6990213" cy="301615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3152212" y="908720"/>
              <a:ext cx="22706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>
                  <a:hlinkClick r:id="rId5"/>
                </a:rPr>
                <a:t>https://</a:t>
              </a:r>
              <a:r>
                <a:rPr lang="fr-FR" sz="1200" dirty="0" smtClean="0">
                  <a:hlinkClick r:id="rId5"/>
                </a:rPr>
                <a:t>urgi.versailles.inra.fr/gpds</a:t>
              </a:r>
              <a:endParaRPr lang="fr-F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596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295" y="2608708"/>
            <a:ext cx="1538755" cy="16405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5032" y="0"/>
            <a:ext cx="8873332" cy="908720"/>
          </a:xfrm>
        </p:spPr>
        <p:txBody>
          <a:bodyPr/>
          <a:lstStyle/>
          <a:p>
            <a:r>
              <a:rPr lang="en-US" dirty="0"/>
              <a:t>FAIDARE (FAIR Data-finder for Agronomic Research)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21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1943100" y="862571"/>
            <a:ext cx="9905976" cy="5132858"/>
            <a:chOff x="1943100" y="862571"/>
            <a:chExt cx="9905976" cy="5132858"/>
          </a:xfrm>
        </p:grpSpPr>
        <p:grpSp>
          <p:nvGrpSpPr>
            <p:cNvPr id="38" name="Groupe 37"/>
            <p:cNvGrpSpPr/>
            <p:nvPr/>
          </p:nvGrpSpPr>
          <p:grpSpPr>
            <a:xfrm>
              <a:off x="1943100" y="1256924"/>
              <a:ext cx="6816401" cy="4457664"/>
              <a:chOff x="1285874" y="1139005"/>
              <a:chExt cx="7006475" cy="4679615"/>
            </a:xfrm>
          </p:grpSpPr>
          <p:grpSp>
            <p:nvGrpSpPr>
              <p:cNvPr id="17" name="Groupe 16"/>
              <p:cNvGrpSpPr/>
              <p:nvPr/>
            </p:nvGrpSpPr>
            <p:grpSpPr>
              <a:xfrm>
                <a:off x="1285874" y="1139005"/>
                <a:ext cx="7006475" cy="4679615"/>
                <a:chOff x="2776537" y="1311622"/>
                <a:chExt cx="7386638" cy="4784379"/>
              </a:xfrm>
            </p:grpSpPr>
            <p:pic>
              <p:nvPicPr>
                <p:cNvPr id="5" name="Image 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6537" y="1311622"/>
                  <a:ext cx="7386638" cy="200913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" name="Image 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6537" y="1974531"/>
                  <a:ext cx="7386638" cy="650678"/>
                </a:xfrm>
                <a:prstGeom prst="rect">
                  <a:avLst/>
                </a:prstGeom>
              </p:spPr>
            </p:pic>
            <p:pic>
              <p:nvPicPr>
                <p:cNvPr id="10" name="Image 9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76537" y="3320753"/>
                  <a:ext cx="7386638" cy="277524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26" name="Rectangle à coins arrondis 25"/>
              <p:cNvSpPr/>
              <p:nvPr/>
            </p:nvSpPr>
            <p:spPr>
              <a:xfrm>
                <a:off x="3366449" y="1242464"/>
                <a:ext cx="1405576" cy="237043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à coins arrondis 27"/>
              <p:cNvSpPr/>
              <p:nvPr/>
            </p:nvSpPr>
            <p:spPr>
              <a:xfrm>
                <a:off x="1337624" y="3714750"/>
                <a:ext cx="1729426" cy="226128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6205" y="3315677"/>
              <a:ext cx="3302871" cy="267975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0" name="Connecteur droit avec flèche 19"/>
            <p:cNvCxnSpPr>
              <a:stCxn id="26" idx="3"/>
              <a:endCxn id="19" idx="1"/>
            </p:cNvCxnSpPr>
            <p:nvPr/>
          </p:nvCxnSpPr>
          <p:spPr>
            <a:xfrm>
              <a:off x="5334678" y="1468376"/>
              <a:ext cx="2116878" cy="53533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>
              <a:stCxn id="28" idx="3"/>
              <a:endCxn id="18" idx="1"/>
            </p:cNvCxnSpPr>
            <p:nvPr/>
          </p:nvCxnSpPr>
          <p:spPr>
            <a:xfrm>
              <a:off x="3675956" y="3818205"/>
              <a:ext cx="4870249" cy="83734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1943100" y="996544"/>
              <a:ext cx="22706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200" dirty="0">
                  <a:hlinkClick r:id="rId7"/>
                </a:rPr>
                <a:t>https://</a:t>
              </a:r>
              <a:r>
                <a:rPr lang="fr-FR" sz="1200" dirty="0" smtClean="0">
                  <a:hlinkClick r:id="rId7"/>
                </a:rPr>
                <a:t>urgi.versailles.inra.fr/gpds</a:t>
              </a:r>
              <a:endParaRPr lang="fr-FR" sz="1200" dirty="0"/>
            </a:p>
          </p:txBody>
        </p:sp>
        <p:grpSp>
          <p:nvGrpSpPr>
            <p:cNvPr id="8" name="Groupe 7"/>
            <p:cNvGrpSpPr/>
            <p:nvPr/>
          </p:nvGrpSpPr>
          <p:grpSpPr>
            <a:xfrm>
              <a:off x="7451556" y="862571"/>
              <a:ext cx="3982630" cy="2282281"/>
              <a:chOff x="7451556" y="862571"/>
              <a:chExt cx="3982630" cy="2282281"/>
            </a:xfrm>
          </p:grpSpPr>
          <p:pic>
            <p:nvPicPr>
              <p:cNvPr id="19" name="Image 1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1" t="1909" r="2015"/>
              <a:stretch/>
            </p:blipFill>
            <p:spPr>
              <a:xfrm>
                <a:off x="7451556" y="862571"/>
                <a:ext cx="3982630" cy="2282281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8807380" y="1581276"/>
                <a:ext cx="539820" cy="917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6551" y="1555497"/>
                <a:ext cx="247256" cy="133165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1002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22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2255" y="847725"/>
            <a:ext cx="8378886" cy="5113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665032" y="0"/>
            <a:ext cx="8873332" cy="908720"/>
          </a:xfrm>
        </p:spPr>
        <p:txBody>
          <a:bodyPr/>
          <a:lstStyle/>
          <a:p>
            <a:r>
              <a:rPr lang="en-US" dirty="0"/>
              <a:t>FAIDARE (FAIR Data-finder for Agronomic Research)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0744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BrAPI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BRAVA: </a:t>
            </a:r>
            <a:r>
              <a:rPr lang="en-US" dirty="0" err="1" smtClean="0"/>
              <a:t>BrAPI</a:t>
            </a:r>
            <a:r>
              <a:rPr lang="en-US" dirty="0" smtClean="0"/>
              <a:t> Validator	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://webapps.ipk-gatersleben.de/brapivalidator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/>
          </a:p>
          <a:p>
            <a:r>
              <a:rPr lang="en-US" sz="2500" dirty="0" smtClean="0">
                <a:sym typeface="Arial"/>
              </a:rPr>
              <a:t>R libraries</a:t>
            </a:r>
          </a:p>
          <a:p>
            <a:r>
              <a:rPr lang="en-US" dirty="0" smtClean="0"/>
              <a:t>BrAPPS: </a:t>
            </a:r>
            <a:r>
              <a:rPr lang="en-US" dirty="0" err="1" smtClean="0"/>
              <a:t>BrAPI</a:t>
            </a:r>
            <a:r>
              <a:rPr lang="en-US" dirty="0" smtClean="0"/>
              <a:t> Applications	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brapi.org/brapps</a:t>
            </a:r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23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40" y="2563046"/>
            <a:ext cx="9276969" cy="34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7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4688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Forest tree data management</a:t>
            </a:r>
            <a:endParaRPr lang="en-US" sz="2500" b="0" noProof="0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half" idx="1"/>
          </p:nvPr>
        </p:nvSpPr>
        <p:spPr>
          <a:xfrm>
            <a:off x="331994" y="1280160"/>
            <a:ext cx="5985412" cy="4846006"/>
          </a:xfrm>
        </p:spPr>
        <p:txBody>
          <a:bodyPr>
            <a:normAutofit lnSpcReduction="10000"/>
          </a:bodyPr>
          <a:lstStyle/>
          <a:p>
            <a:pPr marL="42862" indent="0">
              <a:buNone/>
            </a:pPr>
            <a:r>
              <a:rPr lang="en-US" b="1" noProof="0" dirty="0" smtClean="0"/>
              <a:t>Local Information System</a:t>
            </a:r>
          </a:p>
          <a:p>
            <a:pPr marL="385762" indent="-342900"/>
            <a:r>
              <a:rPr lang="en-US" noProof="0" dirty="0" smtClean="0"/>
              <a:t>Daily data management</a:t>
            </a:r>
          </a:p>
          <a:p>
            <a:pPr marL="385762" indent="-342900"/>
            <a:r>
              <a:rPr lang="en-US" noProof="0" dirty="0"/>
              <a:t>D</a:t>
            </a:r>
            <a:r>
              <a:rPr lang="en-US" noProof="0" dirty="0" smtClean="0"/>
              <a:t>ifferent kind </a:t>
            </a:r>
            <a:r>
              <a:rPr lang="en-US" dirty="0"/>
              <a:t>of data produced by </a:t>
            </a:r>
            <a:r>
              <a:rPr lang="en-US" dirty="0" smtClean="0"/>
              <a:t>researches</a:t>
            </a:r>
            <a:endParaRPr lang="en-US" strike="sngStrike" dirty="0"/>
          </a:p>
          <a:p>
            <a:pPr marL="685800" lvl="1" indent="-342900"/>
            <a:r>
              <a:rPr lang="en-US" noProof="0" dirty="0" smtClean="0"/>
              <a:t>Raw data</a:t>
            </a:r>
          </a:p>
          <a:p>
            <a:pPr marL="685800" lvl="1" indent="-342900"/>
            <a:r>
              <a:rPr lang="en-US" dirty="0" smtClean="0"/>
              <a:t>Analysed data</a:t>
            </a:r>
            <a:endParaRPr lang="en-US" noProof="0" dirty="0" smtClean="0"/>
          </a:p>
          <a:p>
            <a:pPr marL="685800" lvl="1" indent="-342900"/>
            <a:r>
              <a:rPr lang="en-US" noProof="0" dirty="0" smtClean="0"/>
              <a:t>Inventory management</a:t>
            </a:r>
          </a:p>
          <a:p>
            <a:pPr marL="385762" indent="-342900"/>
            <a:r>
              <a:rPr lang="en-US" noProof="0" dirty="0" smtClean="0"/>
              <a:t>Management of specific data</a:t>
            </a:r>
          </a:p>
          <a:p>
            <a:pPr marL="385762" indent="-342900"/>
            <a:endParaRPr lang="en-US" noProof="0" dirty="0" smtClean="0"/>
          </a:p>
          <a:p>
            <a:pPr marL="42862" indent="0">
              <a:buNone/>
            </a:pPr>
            <a:r>
              <a:rPr lang="en-US" b="1" noProof="0" dirty="0" smtClean="0"/>
              <a:t>Global Information System</a:t>
            </a:r>
          </a:p>
          <a:p>
            <a:pPr marL="385762" indent="-342900"/>
            <a:r>
              <a:rPr lang="en-US" noProof="0" dirty="0" smtClean="0"/>
              <a:t>Centralized and sustainable data management</a:t>
            </a:r>
          </a:p>
          <a:p>
            <a:pPr marL="385762" indent="-342900"/>
            <a:r>
              <a:rPr lang="en-US" noProof="0" dirty="0" smtClean="0"/>
              <a:t>Improved data visibility and knowledge sharing</a:t>
            </a:r>
          </a:p>
          <a:p>
            <a:pPr marL="385762" indent="-342900"/>
            <a:r>
              <a:rPr lang="en-US" noProof="0" dirty="0" smtClean="0"/>
              <a:t>Dataset interoperability</a:t>
            </a:r>
          </a:p>
          <a:p>
            <a:pPr marL="385762" indent="-342900"/>
            <a:r>
              <a:rPr lang="en-US" noProof="0" dirty="0" smtClean="0"/>
              <a:t>Enhance data quality, reuse and enrichment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4828514-297C-4011-83AB-9CBDDFB4B628}" type="slidenum">
              <a:rPr lang="fr-FR" smtClean="0"/>
              <a:t>3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6416799" y="994983"/>
            <a:ext cx="5519651" cy="4882440"/>
            <a:chOff x="299478" y="1085017"/>
            <a:chExt cx="4703727" cy="3934123"/>
          </a:xfrm>
        </p:grpSpPr>
        <p:graphicFrame>
          <p:nvGraphicFramePr>
            <p:cNvPr id="11" name="Diagramme 10"/>
            <p:cNvGraphicFramePr/>
            <p:nvPr>
              <p:extLst>
                <p:ext uri="{D42A27DB-BD31-4B8C-83A1-F6EECF244321}">
                  <p14:modId xmlns:p14="http://schemas.microsoft.com/office/powerpoint/2010/main" val="3178172518"/>
                </p:ext>
              </p:extLst>
            </p:nvPr>
          </p:nvGraphicFramePr>
          <p:xfrm>
            <a:off x="299478" y="1085017"/>
            <a:ext cx="2784405" cy="23858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6" name="Groupe 5"/>
            <p:cNvGrpSpPr/>
            <p:nvPr/>
          </p:nvGrpSpPr>
          <p:grpSpPr>
            <a:xfrm>
              <a:off x="425418" y="2793666"/>
              <a:ext cx="4577787" cy="2225474"/>
              <a:chOff x="425418" y="2793666"/>
              <a:chExt cx="4577787" cy="2225474"/>
            </a:xfrm>
          </p:grpSpPr>
          <p:graphicFrame>
            <p:nvGraphicFramePr>
              <p:cNvPr id="14" name="Diagramme 13"/>
              <p:cNvGraphicFramePr/>
              <p:nvPr>
                <p:extLst>
                  <p:ext uri="{D42A27DB-BD31-4B8C-83A1-F6EECF244321}">
                    <p14:modId xmlns:p14="http://schemas.microsoft.com/office/powerpoint/2010/main" val="4120329506"/>
                  </p:ext>
                </p:extLst>
              </p:nvPr>
            </p:nvGraphicFramePr>
            <p:xfrm>
              <a:off x="2244239" y="2793666"/>
              <a:ext cx="2758966" cy="22194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  <p:grpSp>
            <p:nvGrpSpPr>
              <p:cNvPr id="4" name="Groupe 3"/>
              <p:cNvGrpSpPr/>
              <p:nvPr/>
            </p:nvGrpSpPr>
            <p:grpSpPr>
              <a:xfrm>
                <a:off x="425418" y="3353929"/>
                <a:ext cx="2670757" cy="1665211"/>
                <a:chOff x="425418" y="3353929"/>
                <a:chExt cx="2670757" cy="1665211"/>
              </a:xfrm>
            </p:grpSpPr>
            <p:sp>
              <p:nvSpPr>
                <p:cNvPr id="2" name="Ellipse 1"/>
                <p:cNvSpPr/>
                <p:nvPr/>
              </p:nvSpPr>
              <p:spPr>
                <a:xfrm>
                  <a:off x="425418" y="4084918"/>
                  <a:ext cx="1492348" cy="934222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smtClean="0">
                      <a:solidFill>
                        <a:schemeClr val="bg1"/>
                      </a:solidFill>
                    </a:rPr>
                    <a:t>Global IS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</a:rPr>
                    <a:t>unifying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Flèche vers le bas 11"/>
                <p:cNvSpPr/>
                <p:nvPr/>
              </p:nvSpPr>
              <p:spPr>
                <a:xfrm rot="1231008">
                  <a:off x="1261597" y="3353929"/>
                  <a:ext cx="320705" cy="693628"/>
                </a:xfrm>
                <a:prstGeom prst="downArrow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5" name="Flèche vers le bas 14"/>
                <p:cNvSpPr/>
                <p:nvPr/>
              </p:nvSpPr>
              <p:spPr>
                <a:xfrm rot="5400000">
                  <a:off x="2383402" y="3932863"/>
                  <a:ext cx="320705" cy="1104841"/>
                </a:xfrm>
                <a:prstGeom prst="downArrow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10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6552" y="0"/>
            <a:ext cx="8669980" cy="908720"/>
          </a:xfrm>
        </p:spPr>
        <p:txBody>
          <a:bodyPr/>
          <a:lstStyle/>
          <a:p>
            <a:r>
              <a:rPr lang="en-US" noProof="0" dirty="0" smtClean="0"/>
              <a:t>Interoperability between IS</a:t>
            </a:r>
            <a:endParaRPr lang="en-US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3BC3D-D1A1-431B-95CE-E8F20C94AE0A}" type="slidenum">
              <a:rPr lang="fr-FR" smtClean="0"/>
              <a:t>4</a:t>
            </a:fld>
            <a:endParaRPr lang="fr-FR" dirty="0"/>
          </a:p>
        </p:txBody>
      </p:sp>
      <p:grpSp>
        <p:nvGrpSpPr>
          <p:cNvPr id="74" name="Groupe 73"/>
          <p:cNvGrpSpPr/>
          <p:nvPr/>
        </p:nvGrpSpPr>
        <p:grpSpPr>
          <a:xfrm>
            <a:off x="1851419" y="733242"/>
            <a:ext cx="8507233" cy="5389080"/>
            <a:chOff x="1796827" y="733242"/>
            <a:chExt cx="8507233" cy="5389080"/>
          </a:xfrm>
        </p:grpSpPr>
        <p:sp>
          <p:nvSpPr>
            <p:cNvPr id="8" name="Flèche gauche 7"/>
            <p:cNvSpPr/>
            <p:nvPr/>
          </p:nvSpPr>
          <p:spPr>
            <a:xfrm>
              <a:off x="5518180" y="4454355"/>
              <a:ext cx="2149706" cy="144100"/>
            </a:xfrm>
            <a:prstGeom prst="lef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350" dirty="0"/>
            </a:p>
          </p:txBody>
        </p:sp>
        <p:sp>
          <p:nvSpPr>
            <p:cNvPr id="9" name="Flèche gauche 8"/>
            <p:cNvSpPr/>
            <p:nvPr/>
          </p:nvSpPr>
          <p:spPr>
            <a:xfrm>
              <a:off x="5518180" y="3884237"/>
              <a:ext cx="2149706" cy="144100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350" dirty="0"/>
            </a:p>
          </p:txBody>
        </p:sp>
        <p:sp>
          <p:nvSpPr>
            <p:cNvPr id="10" name="Flèche gauche 9"/>
            <p:cNvSpPr/>
            <p:nvPr/>
          </p:nvSpPr>
          <p:spPr>
            <a:xfrm rot="8051546">
              <a:off x="4477030" y="3327364"/>
              <a:ext cx="1507760" cy="150854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350" dirty="0"/>
            </a:p>
          </p:txBody>
        </p:sp>
        <p:sp>
          <p:nvSpPr>
            <p:cNvPr id="12" name="Flèche gauche 11"/>
            <p:cNvSpPr/>
            <p:nvPr/>
          </p:nvSpPr>
          <p:spPr>
            <a:xfrm>
              <a:off x="4305127" y="1930631"/>
              <a:ext cx="1385223" cy="181556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350" dirty="0"/>
            </a:p>
          </p:txBody>
        </p:sp>
        <p:sp>
          <p:nvSpPr>
            <p:cNvPr id="13" name="Flèche gauche 12"/>
            <p:cNvSpPr/>
            <p:nvPr/>
          </p:nvSpPr>
          <p:spPr>
            <a:xfrm rot="2506368">
              <a:off x="3245154" y="3368928"/>
              <a:ext cx="1690492" cy="164443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350" dirty="0"/>
            </a:p>
          </p:txBody>
        </p:sp>
        <p:grpSp>
          <p:nvGrpSpPr>
            <p:cNvPr id="15" name="Groupe 14"/>
            <p:cNvGrpSpPr/>
            <p:nvPr/>
          </p:nvGrpSpPr>
          <p:grpSpPr>
            <a:xfrm>
              <a:off x="7667885" y="3234752"/>
              <a:ext cx="1682731" cy="1716094"/>
              <a:chOff x="6332811" y="3359328"/>
              <a:chExt cx="1629108" cy="1734727"/>
            </a:xfrm>
          </p:grpSpPr>
          <p:sp>
            <p:nvSpPr>
              <p:cNvPr id="37" name="Rectangle à coins arrondis 36"/>
              <p:cNvSpPr/>
              <p:nvPr/>
            </p:nvSpPr>
            <p:spPr>
              <a:xfrm>
                <a:off x="6332811" y="3677526"/>
                <a:ext cx="1629108" cy="140999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465221" y="3359328"/>
                <a:ext cx="1384871" cy="342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Local Database</a:t>
                </a:r>
                <a:endParaRPr lang="fr-FR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6746236" y="3694023"/>
                <a:ext cx="1215683" cy="140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PlantaExp</a:t>
                </a:r>
              </a:p>
              <a:p>
                <a:pPr algn="ctr"/>
                <a:r>
                  <a:rPr lang="fr-F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Quercus </a:t>
                </a:r>
                <a:r>
                  <a:rPr lang="fr-F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Portal</a:t>
                </a:r>
              </a:p>
              <a:p>
                <a:pPr algn="ctr"/>
                <a:r>
                  <a:rPr lang="fr-F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Pinus </a:t>
                </a:r>
                <a:r>
                  <a:rPr lang="fr-F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Portal</a:t>
                </a:r>
              </a:p>
              <a:p>
                <a:pPr algn="ctr"/>
                <a:endParaRPr lang="fr-F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fr-F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Symphonie</a:t>
                </a:r>
              </a:p>
              <a:p>
                <a:pPr algn="ctr"/>
                <a:r>
                  <a:rPr lang="fr-F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Pl@ntNet</a:t>
                </a:r>
              </a:p>
              <a:p>
                <a:pPr algn="ctr"/>
                <a:r>
                  <a:rPr lang="fr-F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GIDE</a:t>
                </a:r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40" name="Image 39" descr="db.pn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4355" y="3791518"/>
                <a:ext cx="412179" cy="571480"/>
              </a:xfrm>
              <a:prstGeom prst="rect">
                <a:avLst/>
              </a:prstGeom>
            </p:spPr>
          </p:pic>
          <p:pic>
            <p:nvPicPr>
              <p:cNvPr id="41" name="Image 40" descr="db.pn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2053" y="4420366"/>
                <a:ext cx="412179" cy="571480"/>
              </a:xfrm>
              <a:prstGeom prst="rect">
                <a:avLst/>
              </a:prstGeom>
            </p:spPr>
          </p:pic>
        </p:grpSp>
        <p:sp>
          <p:nvSpPr>
            <p:cNvPr id="16" name="Flèche gauche 15"/>
            <p:cNvSpPr/>
            <p:nvPr/>
          </p:nvSpPr>
          <p:spPr>
            <a:xfrm rot="10800000">
              <a:off x="2788204" y="4139782"/>
              <a:ext cx="1073115" cy="155601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350" dirty="0"/>
            </a:p>
          </p:txBody>
        </p:sp>
        <p:grpSp>
          <p:nvGrpSpPr>
            <p:cNvPr id="17" name="Groupe 16"/>
            <p:cNvGrpSpPr/>
            <p:nvPr/>
          </p:nvGrpSpPr>
          <p:grpSpPr>
            <a:xfrm>
              <a:off x="1796827" y="3577090"/>
              <a:ext cx="1206239" cy="976029"/>
              <a:chOff x="649866" y="5156699"/>
              <a:chExt cx="1167800" cy="986626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006641" y="5156699"/>
                <a:ext cx="459679" cy="342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File</a:t>
                </a:r>
                <a:endParaRPr lang="fr-FR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649866" y="5468455"/>
                <a:ext cx="1167800" cy="67487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pic>
            <p:nvPicPr>
              <p:cNvPr id="35" name="Image 34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3535" y="5552931"/>
                <a:ext cx="478835" cy="518386"/>
              </a:xfrm>
              <a:prstGeom prst="rect">
                <a:avLst/>
              </a:prstGeom>
            </p:spPr>
          </p:pic>
          <p:pic>
            <p:nvPicPr>
              <p:cNvPr id="36" name="Image 35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10479" y="5567261"/>
                <a:ext cx="408184" cy="511171"/>
              </a:xfrm>
              <a:prstGeom prst="rect">
                <a:avLst/>
              </a:prstGeom>
            </p:spPr>
          </p:pic>
        </p:grpSp>
        <p:sp>
          <p:nvSpPr>
            <p:cNvPr id="18" name="Flèche gauche 17"/>
            <p:cNvSpPr/>
            <p:nvPr/>
          </p:nvSpPr>
          <p:spPr>
            <a:xfrm rot="7963278">
              <a:off x="6763142" y="5261497"/>
              <a:ext cx="1152402" cy="138395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350" dirty="0"/>
            </a:p>
          </p:txBody>
        </p:sp>
        <p:grpSp>
          <p:nvGrpSpPr>
            <p:cNvPr id="19" name="Groupe 18"/>
            <p:cNvGrpSpPr/>
            <p:nvPr/>
          </p:nvGrpSpPr>
          <p:grpSpPr>
            <a:xfrm>
              <a:off x="6190881" y="4949038"/>
              <a:ext cx="1030934" cy="1173284"/>
              <a:chOff x="4869261" y="4387687"/>
              <a:chExt cx="998082" cy="1186023"/>
            </a:xfrm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4869261" y="4387687"/>
                <a:ext cx="998082" cy="118602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pic>
            <p:nvPicPr>
              <p:cNvPr id="32" name="Image 31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4" y="4435484"/>
                <a:ext cx="789568" cy="1019859"/>
              </a:xfrm>
              <a:prstGeom prst="rect">
                <a:avLst/>
              </a:prstGeom>
            </p:spPr>
          </p:pic>
        </p:grpSp>
        <p:grpSp>
          <p:nvGrpSpPr>
            <p:cNvPr id="67" name="Groupe 66"/>
            <p:cNvGrpSpPr/>
            <p:nvPr/>
          </p:nvGrpSpPr>
          <p:grpSpPr>
            <a:xfrm>
              <a:off x="2138050" y="875711"/>
              <a:ext cx="2144752" cy="1968757"/>
              <a:chOff x="2547126" y="875711"/>
              <a:chExt cx="2144752" cy="1968757"/>
            </a:xfrm>
          </p:grpSpPr>
          <p:sp>
            <p:nvSpPr>
              <p:cNvPr id="45" name="Rectangle à coins arrondis 44"/>
              <p:cNvSpPr/>
              <p:nvPr/>
            </p:nvSpPr>
            <p:spPr>
              <a:xfrm>
                <a:off x="2547126" y="1200944"/>
                <a:ext cx="2144752" cy="16435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pic>
            <p:nvPicPr>
              <p:cNvPr id="46" name="Image 45" descr="evoltree_logo_small.jpg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4116" y="1316908"/>
                <a:ext cx="717784" cy="682355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2609490" y="875711"/>
                <a:ext cx="20319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International Network</a:t>
                </a:r>
                <a:endParaRPr lang="fr-FR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48" name="Image 47" descr="trees4future.jpg"/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56158" y="2133672"/>
                <a:ext cx="1120012" cy="627639"/>
              </a:xfrm>
              <a:prstGeom prst="rect">
                <a:avLst/>
              </a:prstGeom>
            </p:spPr>
          </p:pic>
          <p:grpSp>
            <p:nvGrpSpPr>
              <p:cNvPr id="60" name="Groupe 59"/>
              <p:cNvGrpSpPr/>
              <p:nvPr/>
            </p:nvGrpSpPr>
            <p:grpSpPr>
              <a:xfrm>
                <a:off x="2668315" y="1325069"/>
                <a:ext cx="1001461" cy="801229"/>
                <a:chOff x="2668315" y="1325069"/>
                <a:chExt cx="1001461" cy="801229"/>
              </a:xfrm>
            </p:grpSpPr>
            <p:sp>
              <p:nvSpPr>
                <p:cNvPr id="53" name="ZoneTexte 52"/>
                <p:cNvSpPr txBox="1"/>
                <p:nvPr/>
              </p:nvSpPr>
              <p:spPr>
                <a:xfrm>
                  <a:off x="2954195" y="1849299"/>
                  <a:ext cx="7155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200" dirty="0" smtClean="0"/>
                    <a:t>FAIDARE</a:t>
                  </a:r>
                </a:p>
              </p:txBody>
            </p:sp>
            <p:pic>
              <p:nvPicPr>
                <p:cNvPr id="56" name="Image 55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8315" y="1325069"/>
                  <a:ext cx="984586" cy="739153"/>
                </a:xfrm>
                <a:prstGeom prst="rect">
                  <a:avLst/>
                </a:prstGeom>
              </p:spPr>
            </p:pic>
          </p:grpSp>
        </p:grpSp>
        <p:sp>
          <p:nvSpPr>
            <p:cNvPr id="69" name="Flèche gauche 68"/>
            <p:cNvSpPr/>
            <p:nvPr/>
          </p:nvSpPr>
          <p:spPr>
            <a:xfrm rot="13273756">
              <a:off x="5155837" y="4873391"/>
              <a:ext cx="1152402" cy="138395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350" dirty="0"/>
            </a:p>
          </p:txBody>
        </p:sp>
        <p:grpSp>
          <p:nvGrpSpPr>
            <p:cNvPr id="52" name="Groupe 51"/>
            <p:cNvGrpSpPr/>
            <p:nvPr/>
          </p:nvGrpSpPr>
          <p:grpSpPr>
            <a:xfrm>
              <a:off x="3883527" y="3715849"/>
              <a:ext cx="1607594" cy="1322602"/>
              <a:chOff x="4263638" y="3852329"/>
              <a:chExt cx="1607594" cy="1322602"/>
            </a:xfrm>
          </p:grpSpPr>
          <p:sp>
            <p:nvSpPr>
              <p:cNvPr id="42" name="Rectangle à coins arrondis 41"/>
              <p:cNvSpPr/>
              <p:nvPr/>
            </p:nvSpPr>
            <p:spPr>
              <a:xfrm>
                <a:off x="4263638" y="3852329"/>
                <a:ext cx="1607594" cy="10212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sp>
            <p:nvSpPr>
              <p:cNvPr id="44" name="ZoneTexte 55"/>
              <p:cNvSpPr txBox="1"/>
              <p:nvPr/>
            </p:nvSpPr>
            <p:spPr>
              <a:xfrm>
                <a:off x="4308563" y="4836377"/>
                <a:ext cx="15427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Global Database</a:t>
                </a:r>
                <a:endParaRPr lang="fr-FR" sz="16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3146" y="3937078"/>
                <a:ext cx="1505675" cy="852969"/>
              </a:xfrm>
              <a:prstGeom prst="rect">
                <a:avLst/>
              </a:prstGeom>
            </p:spPr>
          </p:pic>
        </p:grpSp>
        <p:grpSp>
          <p:nvGrpSpPr>
            <p:cNvPr id="73" name="Groupe 72"/>
            <p:cNvGrpSpPr/>
            <p:nvPr/>
          </p:nvGrpSpPr>
          <p:grpSpPr>
            <a:xfrm>
              <a:off x="5690350" y="733242"/>
              <a:ext cx="4613710" cy="2211971"/>
              <a:chOff x="5690350" y="733242"/>
              <a:chExt cx="4613710" cy="2211971"/>
            </a:xfrm>
          </p:grpSpPr>
          <p:sp>
            <p:nvSpPr>
              <p:cNvPr id="21" name="Rectangle à coins arrondis 20"/>
              <p:cNvSpPr/>
              <p:nvPr/>
            </p:nvSpPr>
            <p:spPr>
              <a:xfrm>
                <a:off x="5690350" y="1063966"/>
                <a:ext cx="4613710" cy="188124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sz="135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233674" y="733242"/>
                <a:ext cx="16593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National Network</a:t>
                </a:r>
                <a:endParaRPr lang="fr-FR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2" name="Groupe 61"/>
              <p:cNvGrpSpPr/>
              <p:nvPr/>
            </p:nvGrpSpPr>
            <p:grpSpPr>
              <a:xfrm>
                <a:off x="5732133" y="1199939"/>
                <a:ext cx="1093877" cy="933560"/>
                <a:chOff x="6107198" y="1156141"/>
                <a:chExt cx="1093877" cy="933560"/>
              </a:xfrm>
            </p:grpSpPr>
            <p:pic>
              <p:nvPicPr>
                <p:cNvPr id="29" name="Image 2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3887" y="1156141"/>
                  <a:ext cx="861710" cy="641481"/>
                </a:xfrm>
                <a:prstGeom prst="rect">
                  <a:avLst/>
                </a:prstGeom>
              </p:spPr>
            </p:pic>
            <p:sp>
              <p:nvSpPr>
                <p:cNvPr id="30" name="ZoneTexte 38"/>
                <p:cNvSpPr txBox="1"/>
                <p:nvPr/>
              </p:nvSpPr>
              <p:spPr>
                <a:xfrm>
                  <a:off x="6107198" y="1749858"/>
                  <a:ext cx="1093877" cy="3398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Pinus Portal</a:t>
                  </a:r>
                </a:p>
              </p:txBody>
            </p:sp>
          </p:grpSp>
          <p:grpSp>
            <p:nvGrpSpPr>
              <p:cNvPr id="61" name="Groupe 60"/>
              <p:cNvGrpSpPr/>
              <p:nvPr/>
            </p:nvGrpSpPr>
            <p:grpSpPr>
              <a:xfrm>
                <a:off x="6690672" y="1203394"/>
                <a:ext cx="1222344" cy="866105"/>
                <a:chOff x="7072452" y="1173898"/>
                <a:chExt cx="1222344" cy="866105"/>
              </a:xfrm>
            </p:grpSpPr>
            <p:pic>
              <p:nvPicPr>
                <p:cNvPr id="27" name="Image 26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9953" y="1173898"/>
                  <a:ext cx="907342" cy="641593"/>
                </a:xfrm>
                <a:prstGeom prst="rect">
                  <a:avLst/>
                </a:prstGeom>
              </p:spPr>
            </p:pic>
            <p:sp>
              <p:nvSpPr>
                <p:cNvPr id="28" name="ZoneTexte 38"/>
                <p:cNvSpPr txBox="1"/>
                <p:nvPr/>
              </p:nvSpPr>
              <p:spPr>
                <a:xfrm>
                  <a:off x="7072452" y="1763004"/>
                  <a:ext cx="12223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Quercus Portal</a:t>
                  </a:r>
                  <a:endParaRPr lang="fr-F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pic>
            <p:nvPicPr>
              <p:cNvPr id="54" name="Image 53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424" y="2042705"/>
                <a:ext cx="1045019" cy="778835"/>
              </a:xfrm>
              <a:prstGeom prst="rect">
                <a:avLst/>
              </a:prstGeom>
            </p:spPr>
          </p:pic>
          <p:pic>
            <p:nvPicPr>
              <p:cNvPr id="55" name="Image 5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7106" y="2088135"/>
                <a:ext cx="1182548" cy="754064"/>
              </a:xfrm>
              <a:prstGeom prst="rect">
                <a:avLst/>
              </a:prstGeom>
            </p:spPr>
          </p:pic>
          <p:pic>
            <p:nvPicPr>
              <p:cNvPr id="59" name="Image 58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3" t="18338" r="12370" b="18263"/>
              <a:stretch/>
            </p:blipFill>
            <p:spPr>
              <a:xfrm>
                <a:off x="8704685" y="2057230"/>
                <a:ext cx="1401240" cy="754514"/>
              </a:xfrm>
              <a:prstGeom prst="rect">
                <a:avLst/>
              </a:prstGeom>
            </p:spPr>
          </p:pic>
          <p:grpSp>
            <p:nvGrpSpPr>
              <p:cNvPr id="66" name="Groupe 65"/>
              <p:cNvGrpSpPr/>
              <p:nvPr/>
            </p:nvGrpSpPr>
            <p:grpSpPr>
              <a:xfrm>
                <a:off x="7761113" y="1211300"/>
                <a:ext cx="1137681" cy="853424"/>
                <a:chOff x="8142893" y="1211300"/>
                <a:chExt cx="1137681" cy="853424"/>
              </a:xfrm>
            </p:grpSpPr>
            <p:sp>
              <p:nvSpPr>
                <p:cNvPr id="26" name="ZoneTexte 38"/>
                <p:cNvSpPr txBox="1"/>
                <p:nvPr/>
              </p:nvSpPr>
              <p:spPr>
                <a:xfrm>
                  <a:off x="8142893" y="1787725"/>
                  <a:ext cx="113768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Populus Portal</a:t>
                  </a:r>
                  <a:endParaRPr lang="fr-F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5" name="Image 64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74936" y="1211300"/>
                  <a:ext cx="859254" cy="630120"/>
                </a:xfrm>
                <a:prstGeom prst="rect">
                  <a:avLst/>
                </a:prstGeom>
              </p:spPr>
            </p:pic>
          </p:grpSp>
          <p:pic>
            <p:nvPicPr>
              <p:cNvPr id="72" name="Image 71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-1492"/>
              <a:stretch/>
            </p:blipFill>
            <p:spPr>
              <a:xfrm>
                <a:off x="8884453" y="1205346"/>
                <a:ext cx="1290282" cy="7733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774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5575" y="-1"/>
            <a:ext cx="7968885" cy="1124747"/>
          </a:xfrm>
        </p:spPr>
        <p:txBody>
          <a:bodyPr/>
          <a:lstStyle/>
          <a:p>
            <a:r>
              <a:rPr lang="en-US" dirty="0" smtClean="0"/>
              <a:t>Example of interoperability implementation</a:t>
            </a:r>
            <a:br>
              <a:rPr lang="en-US" dirty="0" smtClean="0"/>
            </a:br>
            <a:r>
              <a:rPr lang="en-US" dirty="0" smtClean="0"/>
              <a:t>GnpIS =&gt; TEMPO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35361" y="1269242"/>
            <a:ext cx="11617291" cy="4856924"/>
          </a:xfrm>
        </p:spPr>
        <p:txBody>
          <a:bodyPr/>
          <a:lstStyle/>
          <a:p>
            <a:r>
              <a:rPr lang="en-US" dirty="0" smtClean="0"/>
              <a:t>GnpIS</a:t>
            </a:r>
          </a:p>
          <a:p>
            <a:pPr lvl="1"/>
            <a:r>
              <a:rPr lang="en-US" dirty="0" smtClean="0"/>
              <a:t>IS managing genomic, genetic and </a:t>
            </a:r>
            <a:r>
              <a:rPr lang="en-US" dirty="0" err="1" smtClean="0"/>
              <a:t>phenomic</a:t>
            </a:r>
            <a:r>
              <a:rPr lang="en-US" dirty="0" smtClean="0"/>
              <a:t> data for plants and crop parasites</a:t>
            </a:r>
          </a:p>
          <a:p>
            <a:pPr lvl="1"/>
            <a:r>
              <a:rPr lang="en-US" dirty="0" smtClean="0"/>
              <a:t>Global IS for INRA’s forest tree data</a:t>
            </a:r>
          </a:p>
          <a:p>
            <a:r>
              <a:rPr lang="en-US" dirty="0" smtClean="0"/>
              <a:t>TEMPO</a:t>
            </a:r>
          </a:p>
          <a:p>
            <a:pPr lvl="1"/>
            <a:r>
              <a:rPr lang="en-US" dirty="0" smtClean="0"/>
              <a:t>French network </a:t>
            </a:r>
            <a:r>
              <a:rPr lang="en-US" dirty="0"/>
              <a:t>of observatories dedicated </a:t>
            </a:r>
            <a:r>
              <a:rPr lang="en-US" dirty="0" smtClean="0"/>
              <a:t>phenology for plants </a:t>
            </a:r>
            <a:r>
              <a:rPr lang="en-US" dirty="0"/>
              <a:t>and </a:t>
            </a:r>
            <a:r>
              <a:rPr lang="en-US" dirty="0" smtClean="0"/>
              <a:t>animals (farmed </a:t>
            </a:r>
            <a:r>
              <a:rPr lang="en-US" dirty="0"/>
              <a:t>or wild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Steps to interoperability</a:t>
            </a:r>
          </a:p>
          <a:p>
            <a:pPr lvl="1"/>
            <a:r>
              <a:rPr lang="en-US" dirty="0" smtClean="0"/>
              <a:t>Data standardization in each SI</a:t>
            </a:r>
          </a:p>
          <a:p>
            <a:pPr lvl="1"/>
            <a:r>
              <a:rPr lang="en-US" dirty="0" smtClean="0"/>
              <a:t>Data mapping between SI</a:t>
            </a:r>
          </a:p>
          <a:p>
            <a:pPr lvl="1"/>
            <a:r>
              <a:rPr lang="en-US" dirty="0" smtClean="0"/>
              <a:t>Setup of the data flow between SI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33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GnpIS =&gt; TEMPO: Data </a:t>
            </a:r>
            <a:r>
              <a:rPr lang="en-US" dirty="0" err="1"/>
              <a:t>Standardisation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9966FF"/>
                </a:solidFill>
              </a:rPr>
              <a:t>Phenotype </a:t>
            </a:r>
            <a:r>
              <a:rPr lang="en-US" dirty="0" smtClean="0"/>
              <a:t>=</a:t>
            </a:r>
            <a:r>
              <a:rPr lang="en-US" dirty="0" smtClean="0">
                <a:solidFill>
                  <a:srgbClr val="9966FF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observation</a:t>
            </a:r>
            <a:r>
              <a:rPr lang="en-US" dirty="0" smtClean="0"/>
              <a:t> of a </a:t>
            </a:r>
            <a:r>
              <a:rPr lang="en-US" dirty="0" smtClean="0">
                <a:solidFill>
                  <a:schemeClr val="accent2"/>
                </a:solidFill>
              </a:rPr>
              <a:t>genotype</a:t>
            </a:r>
            <a:r>
              <a:rPr lang="en-US" dirty="0" smtClean="0"/>
              <a:t> in an </a:t>
            </a:r>
            <a:r>
              <a:rPr lang="en-US" dirty="0" smtClean="0">
                <a:solidFill>
                  <a:schemeClr val="accent6"/>
                </a:solidFill>
              </a:rPr>
              <a:t>environment</a:t>
            </a:r>
          </a:p>
          <a:p>
            <a:pPr marL="0" indent="0">
              <a:buNone/>
            </a:pPr>
            <a:endParaRPr lang="en-US" noProof="0" dirty="0" smtClean="0">
              <a:solidFill>
                <a:schemeClr val="accent6"/>
              </a:solidFill>
            </a:endParaRPr>
          </a:p>
          <a:p>
            <a:r>
              <a:rPr lang="en-US" noProof="0" dirty="0" smtClean="0"/>
              <a:t>Phenotyping experiment describe with</a:t>
            </a:r>
            <a:r>
              <a:rPr lang="en-US" noProof="0" dirty="0" smtClean="0">
                <a:solidFill>
                  <a:srgbClr val="9966FF"/>
                </a:solidFill>
              </a:rPr>
              <a:t> </a:t>
            </a:r>
            <a:r>
              <a:rPr lang="en-US" dirty="0">
                <a:solidFill>
                  <a:srgbClr val="9966FF"/>
                </a:solidFill>
              </a:rPr>
              <a:t>MIAPPE (Minimum Information About Phenotyping </a:t>
            </a:r>
            <a:r>
              <a:rPr lang="en-US" dirty="0" smtClean="0">
                <a:solidFill>
                  <a:srgbClr val="9966FF"/>
                </a:solidFill>
              </a:rPr>
              <a:t>Experiment)</a:t>
            </a:r>
            <a:endParaRPr lang="en-US" noProof="0" dirty="0" smtClean="0">
              <a:solidFill>
                <a:srgbClr val="9966FF"/>
              </a:solidFill>
            </a:endParaRPr>
          </a:p>
          <a:p>
            <a:r>
              <a:rPr lang="en-US" dirty="0" smtClean="0"/>
              <a:t>Observation describe with a </a:t>
            </a:r>
            <a:r>
              <a:rPr lang="en-US" dirty="0" smtClean="0">
                <a:solidFill>
                  <a:srgbClr val="00B050"/>
                </a:solidFill>
              </a:rPr>
              <a:t>Variable = Trait + Method + Scale =&gt; CropOntology (Woody Plant Ontology for forest data)</a:t>
            </a:r>
          </a:p>
          <a:p>
            <a:r>
              <a:rPr lang="en-US" dirty="0" smtClean="0"/>
              <a:t>Genotype describe with </a:t>
            </a:r>
            <a:r>
              <a:rPr lang="en-US" dirty="0">
                <a:solidFill>
                  <a:schemeClr val="accent2"/>
                </a:solidFill>
              </a:rPr>
              <a:t>MCPD (Multi-Crop Passport </a:t>
            </a:r>
            <a:r>
              <a:rPr lang="en-US" dirty="0" smtClean="0">
                <a:solidFill>
                  <a:schemeClr val="accent2"/>
                </a:solidFill>
              </a:rPr>
              <a:t>Descriptors)</a:t>
            </a:r>
          </a:p>
          <a:p>
            <a:r>
              <a:rPr lang="en-US" noProof="0" dirty="0" smtClean="0"/>
              <a:t>Usage of unique identifiers, ex: DOI</a:t>
            </a:r>
            <a:endParaRPr lang="en-US" noProof="0" dirty="0" smtClean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3BC3D-D1A1-431B-95CE-E8F20C94AE0A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663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GnpIS =&gt; TEMPO: Data </a:t>
            </a:r>
            <a:r>
              <a:rPr lang="en-US" dirty="0" smtClean="0"/>
              <a:t>Mapping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type="body" idx="1"/>
          </p:nvPr>
        </p:nvSpPr>
        <p:spPr>
          <a:xfrm>
            <a:off x="300251" y="907308"/>
            <a:ext cx="5386917" cy="639762"/>
          </a:xfrm>
        </p:spPr>
        <p:txBody>
          <a:bodyPr>
            <a:normAutofit/>
          </a:bodyPr>
          <a:lstStyle/>
          <a:p>
            <a:r>
              <a:rPr lang="en-US" dirty="0" smtClean="0"/>
              <a:t>Key data in GnpIS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300251" y="1574366"/>
            <a:ext cx="5795749" cy="4539831"/>
          </a:xfrm>
        </p:spPr>
        <p:txBody>
          <a:bodyPr>
            <a:normAutofit/>
          </a:bodyPr>
          <a:lstStyle/>
          <a:p>
            <a:pPr marL="371475" indent="-285750"/>
            <a:r>
              <a:rPr lang="en-US" dirty="0" smtClean="0"/>
              <a:t>Genetic resources</a:t>
            </a:r>
          </a:p>
          <a:p>
            <a:pPr marL="671513" lvl="1" indent="-285750"/>
            <a:r>
              <a:rPr lang="en-US" dirty="0" smtClean="0"/>
              <a:t>Taxon name and a field per rank</a:t>
            </a:r>
          </a:p>
          <a:p>
            <a:pPr marL="385763" lvl="1" indent="0">
              <a:buNone/>
            </a:pPr>
            <a:r>
              <a:rPr lang="en-US" dirty="0"/>
              <a:t>	</a:t>
            </a:r>
            <a:r>
              <a:rPr lang="en-US" dirty="0" smtClean="0"/>
              <a:t>=&gt; </a:t>
            </a:r>
            <a:r>
              <a:rPr lang="en-US" dirty="0"/>
              <a:t>scientific name, </a:t>
            </a:r>
            <a:r>
              <a:rPr lang="en-US" dirty="0" smtClean="0"/>
              <a:t>genus, species, </a:t>
            </a:r>
            <a:r>
              <a:rPr lang="en-US" b="1" i="1" dirty="0" smtClean="0"/>
              <a:t>cultivar</a:t>
            </a:r>
            <a:r>
              <a:rPr lang="en-US" dirty="0" smtClean="0"/>
              <a:t>, variety …</a:t>
            </a:r>
          </a:p>
          <a:p>
            <a:pPr marL="671513" lvl="1" indent="-285750"/>
            <a:r>
              <a:rPr lang="en-US" dirty="0" smtClean="0"/>
              <a:t>Accession</a:t>
            </a:r>
            <a:r>
              <a:rPr lang="en-US" dirty="0"/>
              <a:t> </a:t>
            </a:r>
            <a:r>
              <a:rPr lang="en-US" dirty="0" smtClean="0"/>
              <a:t>name </a:t>
            </a:r>
            <a:r>
              <a:rPr lang="en-US" b="1" i="1" dirty="0" smtClean="0"/>
              <a:t>and its nature </a:t>
            </a:r>
            <a:r>
              <a:rPr lang="en-US" dirty="0" smtClean="0"/>
              <a:t>(population</a:t>
            </a:r>
            <a:r>
              <a:rPr lang="en-US" dirty="0"/>
              <a:t>, </a:t>
            </a:r>
            <a:r>
              <a:rPr lang="en-US" b="1" i="1" dirty="0"/>
              <a:t>cultivar</a:t>
            </a:r>
            <a:r>
              <a:rPr lang="en-US" dirty="0"/>
              <a:t>, clone </a:t>
            </a:r>
            <a:r>
              <a:rPr lang="en-US" dirty="0" smtClean="0"/>
              <a:t>…)</a:t>
            </a:r>
          </a:p>
          <a:p>
            <a:pPr marL="671513" lvl="1" indent="-285750"/>
            <a:endParaRPr lang="en-US" dirty="0"/>
          </a:p>
          <a:p>
            <a:pPr marL="371475" indent="-285750"/>
            <a:r>
              <a:rPr lang="en-US" dirty="0" smtClean="0"/>
              <a:t>Geolocation</a:t>
            </a:r>
          </a:p>
          <a:p>
            <a:pPr marL="671513" lvl="1" indent="-285750"/>
            <a:r>
              <a:rPr lang="en-US" dirty="0" smtClean="0"/>
              <a:t>Site name</a:t>
            </a:r>
          </a:p>
          <a:p>
            <a:pPr marL="671513" lvl="1" indent="-285750"/>
            <a:r>
              <a:rPr lang="en-US" b="1" i="1" dirty="0" smtClean="0"/>
              <a:t>Geographical location (city, country …)</a:t>
            </a:r>
          </a:p>
          <a:p>
            <a:pPr marL="671513" lvl="1" indent="-285750"/>
            <a:r>
              <a:rPr lang="en-US" b="1" i="1" dirty="0" smtClean="0"/>
              <a:t>GPS coordinates optional</a:t>
            </a:r>
          </a:p>
          <a:p>
            <a:pPr marL="671513" lvl="1" indent="-285750"/>
            <a:endParaRPr lang="en-US" b="1" i="1" dirty="0" smtClean="0"/>
          </a:p>
          <a:p>
            <a:pPr marL="371475" indent="-285750"/>
            <a:r>
              <a:rPr lang="en-US" dirty="0" smtClean="0"/>
              <a:t>Phenotyping</a:t>
            </a:r>
          </a:p>
          <a:p>
            <a:pPr marL="671513" lvl="1" indent="-285750"/>
            <a:r>
              <a:rPr lang="en-US" dirty="0" smtClean="0"/>
              <a:t>All observed variables, including </a:t>
            </a:r>
            <a:r>
              <a:rPr lang="en-US" b="1" i="1" dirty="0" err="1"/>
              <a:t>p</a:t>
            </a:r>
            <a:r>
              <a:rPr lang="en-US" b="1" i="1" dirty="0" err="1" smtClean="0"/>
              <a:t>henological</a:t>
            </a:r>
            <a:r>
              <a:rPr lang="en-US" b="1" i="1" dirty="0" smtClean="0"/>
              <a:t> variables</a:t>
            </a:r>
            <a:endParaRPr lang="en-US" dirty="0"/>
          </a:p>
          <a:p>
            <a:pPr marL="671513" lvl="1" indent="-285750"/>
            <a:r>
              <a:rPr lang="en-US" b="1" i="1" dirty="0" smtClean="0"/>
              <a:t>BBCH scales optional</a:t>
            </a:r>
          </a:p>
          <a:p>
            <a:pPr marL="671513" lvl="1" indent="-285750"/>
            <a:r>
              <a:rPr lang="en-US" b="1" i="1" dirty="0" smtClean="0"/>
              <a:t>Evaluation of the current BBCH stage when visiting the trial</a:t>
            </a:r>
            <a:endParaRPr lang="en-US" b="1" i="1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6193369" y="907308"/>
            <a:ext cx="5389033" cy="639762"/>
          </a:xfrm>
        </p:spPr>
        <p:txBody>
          <a:bodyPr/>
          <a:lstStyle/>
          <a:p>
            <a:r>
              <a:rPr lang="fr-FR" dirty="0" smtClean="0"/>
              <a:t>Key data in TEMPO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4"/>
          </p:nvPr>
        </p:nvSpPr>
        <p:spPr>
          <a:xfrm>
            <a:off x="6096001" y="1574366"/>
            <a:ext cx="5777552" cy="4539831"/>
          </a:xfrm>
        </p:spPr>
        <p:txBody>
          <a:bodyPr/>
          <a:lstStyle/>
          <a:p>
            <a:pPr marL="371475" indent="-285750"/>
            <a:r>
              <a:rPr lang="en-US" dirty="0"/>
              <a:t>Genetic resources</a:t>
            </a:r>
          </a:p>
          <a:p>
            <a:pPr marL="671513" lvl="1" indent="-285750"/>
            <a:r>
              <a:rPr lang="en-US" dirty="0" smtClean="0"/>
              <a:t>Taxon</a:t>
            </a:r>
            <a:r>
              <a:rPr lang="en-US" dirty="0"/>
              <a:t> </a:t>
            </a:r>
            <a:r>
              <a:rPr lang="en-US" dirty="0" smtClean="0"/>
              <a:t>name and a field per principal rank</a:t>
            </a:r>
          </a:p>
          <a:p>
            <a:pPr marL="385763" lvl="1" indent="0">
              <a:buNone/>
            </a:pPr>
            <a:r>
              <a:rPr lang="en-US" dirty="0"/>
              <a:t>	</a:t>
            </a:r>
            <a:r>
              <a:rPr lang="en-US" dirty="0" smtClean="0"/>
              <a:t>=&gt; scientific name, genus</a:t>
            </a:r>
            <a:r>
              <a:rPr lang="en-US" dirty="0"/>
              <a:t>, species, </a:t>
            </a:r>
            <a:r>
              <a:rPr lang="en-US" dirty="0" smtClean="0"/>
              <a:t>variety, </a:t>
            </a:r>
            <a:r>
              <a:rPr lang="en-US" b="1" i="1" dirty="0" smtClean="0"/>
              <a:t>cultivar</a:t>
            </a:r>
            <a:endParaRPr lang="en-US" b="1" dirty="0"/>
          </a:p>
          <a:p>
            <a:pPr marL="671513" lvl="1" indent="-285750"/>
            <a:r>
              <a:rPr lang="en-US" dirty="0" smtClean="0"/>
              <a:t>Accession</a:t>
            </a:r>
            <a:r>
              <a:rPr lang="en-US" dirty="0"/>
              <a:t> </a:t>
            </a:r>
            <a:r>
              <a:rPr lang="en-US" dirty="0" smtClean="0"/>
              <a:t>name</a:t>
            </a:r>
          </a:p>
          <a:p>
            <a:pPr marL="671513" lvl="1" indent="-285750"/>
            <a:endParaRPr lang="en-US" dirty="0"/>
          </a:p>
          <a:p>
            <a:pPr marL="371475" indent="-285750"/>
            <a:r>
              <a:rPr lang="en-US" dirty="0" smtClean="0"/>
              <a:t>Geolocation</a:t>
            </a:r>
            <a:endParaRPr lang="en-US" dirty="0"/>
          </a:p>
          <a:p>
            <a:pPr marL="671513" lvl="1" indent="-285750"/>
            <a:r>
              <a:rPr lang="en-US" dirty="0" smtClean="0"/>
              <a:t>Site name</a:t>
            </a:r>
          </a:p>
          <a:p>
            <a:pPr marL="671513" lvl="1" indent="-285750"/>
            <a:r>
              <a:rPr lang="en-US" b="1" i="1" dirty="0" smtClean="0"/>
              <a:t>GPS coordinates</a:t>
            </a:r>
          </a:p>
          <a:p>
            <a:pPr marL="671513" lvl="1" indent="-285750"/>
            <a:endParaRPr lang="en-US" b="1" i="1" dirty="0"/>
          </a:p>
          <a:p>
            <a:pPr marL="371475" indent="-285750"/>
            <a:r>
              <a:rPr lang="en-US" dirty="0" smtClean="0"/>
              <a:t>Phenotyping</a:t>
            </a:r>
            <a:endParaRPr lang="en-US" dirty="0"/>
          </a:p>
          <a:p>
            <a:pPr marL="671513" lvl="1" indent="-285750"/>
            <a:r>
              <a:rPr lang="en-US" b="1" i="1" dirty="0" smtClean="0"/>
              <a:t>Only </a:t>
            </a:r>
            <a:r>
              <a:rPr lang="en-US" b="1" i="1" dirty="0" err="1" smtClean="0"/>
              <a:t>phenological</a:t>
            </a:r>
            <a:r>
              <a:rPr lang="en-US" b="1" i="1" dirty="0" smtClean="0"/>
              <a:t> variables</a:t>
            </a:r>
          </a:p>
          <a:p>
            <a:pPr marL="671513" lvl="1" indent="-285750"/>
            <a:r>
              <a:rPr lang="en-US" b="1" i="1" dirty="0" smtClean="0"/>
              <a:t>Only BBCH scales</a:t>
            </a:r>
          </a:p>
          <a:p>
            <a:pPr marL="671513" lvl="1" indent="-285750"/>
            <a:r>
              <a:rPr lang="en-US" b="1" i="1" dirty="0" smtClean="0"/>
              <a:t>Evaluation of the </a:t>
            </a:r>
            <a:r>
              <a:rPr lang="en-US" b="1" i="1" dirty="0"/>
              <a:t>date when </a:t>
            </a:r>
            <a:r>
              <a:rPr lang="en-US" b="1" i="1" dirty="0" smtClean="0"/>
              <a:t>the BBCH stage </a:t>
            </a:r>
            <a:r>
              <a:rPr lang="en-US" b="1" i="1" dirty="0"/>
              <a:t>is observed for the first </a:t>
            </a:r>
            <a:r>
              <a:rPr lang="en-US" b="1" i="1" dirty="0" smtClean="0"/>
              <a:t>time</a:t>
            </a:r>
            <a:endParaRPr lang="en-US" b="1" i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9347200" y="6492875"/>
            <a:ext cx="2844800" cy="365125"/>
          </a:xfrm>
        </p:spPr>
        <p:txBody>
          <a:bodyPr/>
          <a:lstStyle/>
          <a:p>
            <a:fld id="{92C12F14-8B3C-4EAB-983F-40311AB14254}" type="slidenum">
              <a:rPr lang="fr-FR" sz="900" smtClean="0"/>
              <a:t>7</a:t>
            </a:fld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368320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GnpIS =&gt; TEMPO: Data </a:t>
            </a:r>
            <a:r>
              <a:rPr lang="en-US" dirty="0" smtClean="0"/>
              <a:t>Flow</a:t>
            </a:r>
            <a:endParaRPr lang="en-US" noProof="0" dirty="0"/>
          </a:p>
        </p:txBody>
      </p:sp>
      <p:sp>
        <p:nvSpPr>
          <p:cNvPr id="28" name="Espace réservé du contenu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Definition </a:t>
            </a:r>
            <a:r>
              <a:rPr lang="en-US" dirty="0"/>
              <a:t>of the </a:t>
            </a:r>
            <a:r>
              <a:rPr lang="en-US" dirty="0" smtClean="0"/>
              <a:t>standards </a:t>
            </a:r>
            <a:r>
              <a:rPr lang="en-US" dirty="0"/>
              <a:t>to exchange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Creation of a web service layer</a:t>
            </a:r>
          </a:p>
          <a:p>
            <a:pPr marL="0" indent="0">
              <a:buNone/>
            </a:pPr>
            <a:r>
              <a:rPr lang="en-US" dirty="0" smtClean="0"/>
              <a:t>=&gt; Data always up-to-date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8</a:t>
            </a:fld>
            <a:endParaRPr lang="fr-FR" dirty="0"/>
          </a:p>
        </p:txBody>
      </p:sp>
      <p:grpSp>
        <p:nvGrpSpPr>
          <p:cNvPr id="27" name="Groupe 26"/>
          <p:cNvGrpSpPr/>
          <p:nvPr/>
        </p:nvGrpSpPr>
        <p:grpSpPr>
          <a:xfrm>
            <a:off x="2103232" y="3630103"/>
            <a:ext cx="8016930" cy="1071117"/>
            <a:chOff x="1352602" y="1978719"/>
            <a:chExt cx="8016930" cy="1071117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602" y="1990034"/>
              <a:ext cx="1505675" cy="852969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1492"/>
            <a:stretch/>
          </p:blipFill>
          <p:spPr>
            <a:xfrm>
              <a:off x="8079250" y="2040702"/>
              <a:ext cx="1290282" cy="77337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02251" y="1978719"/>
              <a:ext cx="781050" cy="876300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04174" y="1986110"/>
              <a:ext cx="781050" cy="876300"/>
            </a:xfrm>
            <a:prstGeom prst="rect">
              <a:avLst/>
            </a:prstGeom>
          </p:spPr>
        </p:pic>
        <p:cxnSp>
          <p:nvCxnSpPr>
            <p:cNvPr id="6" name="Connecteur droit avec flèche 5"/>
            <p:cNvCxnSpPr>
              <a:stCxn id="11" idx="3"/>
              <a:endCxn id="14" idx="1"/>
            </p:cNvCxnSpPr>
            <p:nvPr/>
          </p:nvCxnSpPr>
          <p:spPr>
            <a:xfrm>
              <a:off x="2858277" y="2416519"/>
              <a:ext cx="743974" cy="3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>
              <a:stCxn id="14" idx="3"/>
              <a:endCxn id="13" idx="1"/>
            </p:cNvCxnSpPr>
            <p:nvPr/>
          </p:nvCxnSpPr>
          <p:spPr>
            <a:xfrm>
              <a:off x="4383301" y="2416869"/>
              <a:ext cx="748571" cy="29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13" idx="3"/>
              <a:endCxn id="15" idx="1"/>
            </p:cNvCxnSpPr>
            <p:nvPr/>
          </p:nvCxnSpPr>
          <p:spPr>
            <a:xfrm>
              <a:off x="5850347" y="2419845"/>
              <a:ext cx="753827" cy="44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5" idx="3"/>
              <a:endCxn id="12" idx="1"/>
            </p:cNvCxnSpPr>
            <p:nvPr/>
          </p:nvCxnSpPr>
          <p:spPr>
            <a:xfrm>
              <a:off x="7385224" y="2424260"/>
              <a:ext cx="694026" cy="31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e 25"/>
            <p:cNvGrpSpPr/>
            <p:nvPr/>
          </p:nvGrpSpPr>
          <p:grpSpPr>
            <a:xfrm>
              <a:off x="4802651" y="2060607"/>
              <a:ext cx="1382173" cy="989229"/>
              <a:chOff x="4802651" y="2060607"/>
              <a:chExt cx="1382173" cy="989229"/>
            </a:xfrm>
          </p:grpSpPr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1872" y="2060607"/>
                <a:ext cx="718475" cy="718475"/>
              </a:xfrm>
              <a:prstGeom prst="rect">
                <a:avLst/>
              </a:prstGeom>
            </p:spPr>
          </p:pic>
          <p:sp>
            <p:nvSpPr>
              <p:cNvPr id="25" name="ZoneTexte 24"/>
              <p:cNvSpPr txBox="1"/>
              <p:nvPr/>
            </p:nvSpPr>
            <p:spPr>
              <a:xfrm>
                <a:off x="4802651" y="2680504"/>
                <a:ext cx="1382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 smtClean="0"/>
                  <a:t>WebServices</a:t>
                </a:r>
                <a:endParaRPr lang="fr-F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63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smtClean="0"/>
              <a:t>federation: </a:t>
            </a:r>
            <a:r>
              <a:rPr lang="en-US" noProof="0" dirty="0" smtClean="0"/>
              <a:t>Data discovery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smtClean="0"/>
              <a:t>discovery (beta)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GnpIS: </a:t>
            </a: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urgi.versailles.inra.fr/data-discovery-beta/</a:t>
            </a:r>
            <a:endParaRPr lang="fr-FR" dirty="0" smtClean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WheatIS: </a:t>
            </a:r>
            <a:r>
              <a:rPr lang="fr-FR" sz="1400" dirty="0">
                <a:hlinkClick r:id="rId3"/>
              </a:rPr>
              <a:t>https://urgi.versailles.inra.fr/wheatis-beta/</a:t>
            </a:r>
            <a:endParaRPr lang="fr-FR" sz="1400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RARe</a:t>
            </a:r>
            <a:r>
              <a:rPr lang="fr-FR" dirty="0" smtClean="0"/>
              <a:t>: </a:t>
            </a:r>
            <a:r>
              <a:rPr lang="fr-FR" sz="1400" dirty="0">
                <a:hlinkClick r:id="rId4"/>
              </a:rPr>
              <a:t>https://urgi.versailles.inra.fr/rare-beta</a:t>
            </a:r>
            <a:r>
              <a:rPr lang="fr-FR" sz="1400" dirty="0" smtClean="0">
                <a:hlinkClick r:id="rId4"/>
              </a:rPr>
              <a:t>/</a:t>
            </a:r>
            <a:endParaRPr lang="fr-FR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551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P_WLC_006_Slideshow_EFP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P_Slideshow_EFPA_tree2.potx" id="{C72B6295-A96D-484E-AF49-73D2C3D33216}" vid="{CD2AD219-387C-4F4C-A809-87A95521CF3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5F92528FC9C8488898B86D54615449" ma:contentTypeVersion="" ma:contentTypeDescription="Create a new document." ma:contentTypeScope="" ma:versionID="c8ac9bee5fceb45a88a8c5ccdac8820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2384c6cc0088fcedbaf6edaf557de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6B9B18-ABAF-4899-8A7A-8E0E1331DB89}"/>
</file>

<file path=customXml/itemProps2.xml><?xml version="1.0" encoding="utf-8"?>
<ds:datastoreItem xmlns:ds="http://schemas.openxmlformats.org/officeDocument/2006/customXml" ds:itemID="{C94D746D-1F83-47A8-B5AF-A8963254146B}"/>
</file>

<file path=customXml/itemProps3.xml><?xml version="1.0" encoding="utf-8"?>
<ds:datastoreItem xmlns:ds="http://schemas.openxmlformats.org/officeDocument/2006/customXml" ds:itemID="{5AF3A6A3-86BB-4478-9698-8D952B0F1C94}"/>
</file>

<file path=docProps/app.xml><?xml version="1.0" encoding="utf-8"?>
<Properties xmlns="http://schemas.openxmlformats.org/officeDocument/2006/extended-properties" xmlns:vt="http://schemas.openxmlformats.org/officeDocument/2006/docPropsVTypes">
  <Template>TP_Slideshow_EFPA_rare</Template>
  <TotalTime>14931</TotalTime>
  <Words>604</Words>
  <Application>Microsoft Office PowerPoint</Application>
  <PresentationFormat>Grand écran</PresentationFormat>
  <Paragraphs>203</Paragraphs>
  <Slides>24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MS PGothic</vt:lpstr>
      <vt:lpstr>Arial</vt:lpstr>
      <vt:lpstr>Calibri</vt:lpstr>
      <vt:lpstr>Symbol</vt:lpstr>
      <vt:lpstr>Wingdings</vt:lpstr>
      <vt:lpstr>Wingdings 3</vt:lpstr>
      <vt:lpstr>TP_WLC_006_Slideshow_EFPA</vt:lpstr>
      <vt:lpstr>Workshop on phenotyping standards  Examples of data management Advantages of using standards</vt:lpstr>
      <vt:lpstr>Example of data management</vt:lpstr>
      <vt:lpstr>Forest tree data management</vt:lpstr>
      <vt:lpstr>Interoperability between IS</vt:lpstr>
      <vt:lpstr>Example of interoperability implementation GnpIS =&gt; TEMPO</vt:lpstr>
      <vt:lpstr>GnpIS =&gt; TEMPO: Data Standardisation</vt:lpstr>
      <vt:lpstr>GnpIS =&gt; TEMPO: Data Mapping</vt:lpstr>
      <vt:lpstr>GnpIS =&gt; TEMPO: Data Flow</vt:lpstr>
      <vt:lpstr>Example of federation: Data discovery</vt:lpstr>
      <vt:lpstr>Data discovery in distributed databases</vt:lpstr>
      <vt:lpstr>TransPLANT data model</vt:lpstr>
      <vt:lpstr>Data discovery tool</vt:lpstr>
      <vt:lpstr>Data discovery tool</vt:lpstr>
      <vt:lpstr>Different flavors of data discovery</vt:lpstr>
      <vt:lpstr>Example of standard for federation: BrAPI</vt:lpstr>
      <vt:lpstr>Breeding API (BrAPI)</vt:lpstr>
      <vt:lpstr>Elixir Federation with BrAPI</vt:lpstr>
      <vt:lpstr>Elixir Federation with BrAPI</vt:lpstr>
      <vt:lpstr>FAIDARE (FAIR Data-finder for Agronomic Research)</vt:lpstr>
      <vt:lpstr>FAIDARE (FAIR Data-finder for Agronomic Research)</vt:lpstr>
      <vt:lpstr>FAIDARE (FAIR Data-finder for Agronomic Research)</vt:lpstr>
      <vt:lpstr>FAIDARE (FAIR Data-finder for Agronomic Research)</vt:lpstr>
      <vt:lpstr>BrAPI tools</vt:lpstr>
      <vt:lpstr>Présentation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cmichotey</dc:creator>
  <cp:lastModifiedBy>cmichotey</cp:lastModifiedBy>
  <cp:revision>175</cp:revision>
  <dcterms:created xsi:type="dcterms:W3CDTF">2019-03-29T19:33:07Z</dcterms:created>
  <dcterms:modified xsi:type="dcterms:W3CDTF">2019-04-26T11:48:00Z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0x010100CE5F92528FC9C8488898B86D54615449</vt:lpwstr>
  </property>
</Properties>
</file>